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8" r:id="rId13"/>
    <p:sldId id="266" r:id="rId14"/>
    <p:sldId id="267" r:id="rId15"/>
    <p:sldId id="264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7463B-4458-4938-879E-104933E12089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4AE3D-ACAF-45A8-871C-34FB0F89C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06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7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4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19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60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4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6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83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27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93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1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D2C6-7BFB-4056-9CE3-141166A83F8E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B03F2-0F08-4DE7-890A-C27D9244C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5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57200"/>
            <a:ext cx="8856662" cy="1143000"/>
          </a:xfrm>
        </p:spPr>
        <p:txBody>
          <a:bodyPr/>
          <a:lstStyle/>
          <a:p>
            <a:r>
              <a:rPr lang="de-CH" sz="3600" smtClean="0"/>
              <a:t>Vertrauensspiel: Wem vertrauen Sie?</a:t>
            </a:r>
            <a:r>
              <a:rPr lang="de-CH" sz="2400" smtClean="0"/>
              <a:t> </a:t>
            </a:r>
            <a:endParaRPr lang="en-US" sz="2400" smtClean="0"/>
          </a:p>
        </p:txBody>
      </p:sp>
      <p:pic>
        <p:nvPicPr>
          <p:cNvPr id="1028" name="Picture 3" descr="trust_g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1989138"/>
            <a:ext cx="2049463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695325" y="4183063"/>
          <a:ext cx="21542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901440" imgH="177480" progId="Equation.DSMT4">
                  <p:embed/>
                </p:oleObj>
              </mc:Choice>
              <mc:Fallback>
                <p:oleObj name="Equation" r:id="rId5" imgW="9014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183063"/>
                        <a:ext cx="21542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5638800" y="19050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Treugeber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5638800" y="32766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Treuhänder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124200" y="5257800"/>
            <a:ext cx="2626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   0,0   </a:t>
            </a:r>
            <a:r>
              <a:rPr lang="de-DE" dirty="0" smtClean="0"/>
              <a:t>    -</a:t>
            </a:r>
            <a:r>
              <a:rPr lang="de-DE" dirty="0"/>
              <a:t>100,200   </a:t>
            </a:r>
            <a:r>
              <a:rPr lang="de-DE" dirty="0" smtClean="0"/>
              <a:t> 50,50</a:t>
            </a:r>
            <a:endParaRPr lang="de-DE" dirty="0"/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1066800" y="2895600"/>
            <a:ext cx="1871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 = Cooperation</a:t>
            </a:r>
          </a:p>
          <a:p>
            <a:r>
              <a:rPr lang="de-DE"/>
              <a:t>D = Defektion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115050" y="3979863"/>
            <a:ext cx="2794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z.B. x = 100, ein ehrlicher Treuhänder zahlt die Investition von 100 zurück und teilt den Gewinn 50:50 auf.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</a:t>
            </a:r>
            <a:r>
              <a:rPr lang="de-DE" sz="2400" b="1" dirty="0" smtClean="0">
                <a:solidFill>
                  <a:srgbClr val="FF0000"/>
                </a:solidFill>
              </a:rPr>
              <a:t>(1,0)</a:t>
            </a:r>
            <a:r>
              <a:rPr lang="de-DE" sz="2400" dirty="0" smtClean="0">
                <a:solidFill>
                  <a:srgbClr val="FF0000"/>
                </a:solidFill>
              </a:rPr>
              <a:t>         </a:t>
            </a:r>
            <a:r>
              <a:rPr lang="de-DE" sz="2400" dirty="0" smtClean="0"/>
              <a:t>                    </a:t>
            </a:r>
            <a:endParaRPr lang="de-DE" sz="2400" dirty="0" smtClean="0"/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Ungleich 17"/>
          <p:cNvSpPr/>
          <p:nvPr/>
        </p:nvSpPr>
        <p:spPr>
          <a:xfrm>
            <a:off x="505090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Ungleich 18"/>
          <p:cNvSpPr/>
          <p:nvPr/>
        </p:nvSpPr>
        <p:spPr>
          <a:xfrm>
            <a:off x="3805436" y="2456200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1" name="Ungleich 20"/>
          <p:cNvSpPr/>
          <p:nvPr/>
        </p:nvSpPr>
        <p:spPr>
          <a:xfrm>
            <a:off x="2616684" y="244989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3" name="Ungleich 22"/>
          <p:cNvSpPr/>
          <p:nvPr/>
        </p:nvSpPr>
        <p:spPr>
          <a:xfrm>
            <a:off x="1450504" y="247783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 smtClean="0"/>
              <a:t>Centipede</a:t>
            </a:r>
            <a:r>
              <a:rPr lang="de-DE" b="1" dirty="0" smtClean="0"/>
              <a:t>-Spiel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100" dirty="0" smtClean="0"/>
              <a:t>(frei nach Ken </a:t>
            </a:r>
            <a:r>
              <a:rPr lang="de-DE" sz="3100" dirty="0" err="1" smtClean="0"/>
              <a:t>Binmore</a:t>
            </a:r>
            <a:r>
              <a:rPr lang="de-DE" sz="3100" dirty="0" smtClean="0"/>
              <a:t>, Fun </a:t>
            </a:r>
            <a:r>
              <a:rPr lang="de-DE" sz="3100" dirty="0" err="1" smtClean="0"/>
              <a:t>and</a:t>
            </a:r>
            <a:r>
              <a:rPr lang="de-DE" sz="3100" dirty="0" smtClean="0"/>
              <a:t> Games, 1992:164p.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de-DE" dirty="0" smtClean="0"/>
              <a:t>Exzentrischer </a:t>
            </a:r>
            <a:r>
              <a:rPr lang="de-DE" dirty="0" err="1" smtClean="0"/>
              <a:t>Philantrop</a:t>
            </a:r>
            <a:r>
              <a:rPr lang="de-DE" dirty="0" smtClean="0"/>
              <a:t> bittet den ETH-Präsidenten und den ZH-Uni-Rektor in eine Suite im Dolder.</a:t>
            </a:r>
          </a:p>
          <a:p>
            <a:r>
              <a:rPr lang="de-DE" dirty="0" smtClean="0"/>
              <a:t>Er bietet an, maximal 900 Mio. Fr. für beide Universitäten zu spenden – allerdings hängt der Ausgang von einem Spiel ab.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0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 I        II         I            II         I            II          I           II            I          II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1,0    0,10  100,0  0,10</a:t>
            </a:r>
            <a:r>
              <a:rPr lang="de-DE" sz="2000" baseline="30000" dirty="0" smtClean="0"/>
              <a:t>3</a:t>
            </a:r>
            <a:r>
              <a:rPr lang="de-DE" sz="2000" dirty="0" smtClean="0"/>
              <a:t>  10</a:t>
            </a:r>
            <a:r>
              <a:rPr lang="de-DE" sz="2000" baseline="30000" dirty="0" smtClean="0"/>
              <a:t>4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5</a:t>
            </a:r>
            <a:r>
              <a:rPr lang="de-DE" sz="2000" dirty="0" smtClean="0"/>
              <a:t>   10</a:t>
            </a:r>
            <a:r>
              <a:rPr lang="de-DE" sz="2000" baseline="30000" dirty="0" smtClean="0"/>
              <a:t>6</a:t>
            </a:r>
            <a:r>
              <a:rPr lang="de-DE" sz="2000" dirty="0" smtClean="0"/>
              <a:t>,0    0,10</a:t>
            </a:r>
            <a:r>
              <a:rPr lang="de-DE" sz="2000" baseline="30000" dirty="0" smtClean="0"/>
              <a:t>7</a:t>
            </a:r>
            <a:r>
              <a:rPr lang="de-DE" sz="2000" dirty="0" smtClean="0"/>
              <a:t>    10</a:t>
            </a:r>
            <a:r>
              <a:rPr lang="de-DE" sz="2000" baseline="30000" dirty="0" smtClean="0"/>
              <a:t>8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9</a:t>
            </a:r>
            <a:endParaRPr lang="de-DE" sz="2000" baseline="30000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83568" y="22768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259632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907704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26277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27585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99593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71601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543609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2281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687625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83568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25963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190770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26277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327511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99593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71601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543609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62281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87625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7508616" y="2092206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(9 x 10</a:t>
            </a:r>
            <a:r>
              <a:rPr lang="de-DE" baseline="30000" dirty="0" smtClean="0"/>
              <a:t>8</a:t>
            </a:r>
            <a:r>
              <a:rPr lang="de-DE" dirty="0" smtClean="0"/>
              <a:t>, 9 x 10</a:t>
            </a:r>
            <a:r>
              <a:rPr lang="de-DE" baseline="30000" dirty="0" smtClean="0"/>
              <a:t>8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01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 I        II         I            II         I            II          I           II            I          II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1,0    0,10  100,0  0,10</a:t>
            </a:r>
            <a:r>
              <a:rPr lang="de-DE" sz="2000" baseline="30000" dirty="0" smtClean="0"/>
              <a:t>3</a:t>
            </a:r>
            <a:r>
              <a:rPr lang="de-DE" sz="2000" dirty="0" smtClean="0"/>
              <a:t>  10</a:t>
            </a:r>
            <a:r>
              <a:rPr lang="de-DE" sz="2000" baseline="30000" dirty="0" smtClean="0"/>
              <a:t>4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5</a:t>
            </a:r>
            <a:r>
              <a:rPr lang="de-DE" sz="2000" dirty="0" smtClean="0"/>
              <a:t>   10</a:t>
            </a:r>
            <a:r>
              <a:rPr lang="de-DE" sz="2000" baseline="30000" dirty="0" smtClean="0"/>
              <a:t>6</a:t>
            </a:r>
            <a:r>
              <a:rPr lang="de-DE" sz="2000" dirty="0" smtClean="0"/>
              <a:t>,0    0,10</a:t>
            </a:r>
            <a:r>
              <a:rPr lang="de-DE" sz="2000" baseline="30000" dirty="0" smtClean="0"/>
              <a:t>7</a:t>
            </a:r>
            <a:r>
              <a:rPr lang="de-DE" sz="2000" dirty="0" smtClean="0"/>
              <a:t>    10</a:t>
            </a:r>
            <a:r>
              <a:rPr lang="de-DE" sz="2000" baseline="30000" dirty="0" smtClean="0"/>
              <a:t>8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9</a:t>
            </a:r>
            <a:endParaRPr lang="de-DE" sz="2000" baseline="30000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83568" y="22768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259632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907704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26277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27585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99593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71601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543609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2281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687625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83568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25963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190770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26277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327511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99593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71601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543609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62281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87625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gleich 5"/>
          <p:cNvSpPr/>
          <p:nvPr/>
        </p:nvSpPr>
        <p:spPr>
          <a:xfrm>
            <a:off x="7011696" y="2016268"/>
            <a:ext cx="521208" cy="52120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 I        II         I            II         I            II          I           II            I          II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1,0    0,10  100,0  0,10</a:t>
            </a:r>
            <a:r>
              <a:rPr lang="de-DE" sz="2000" baseline="30000" dirty="0" smtClean="0"/>
              <a:t>3</a:t>
            </a:r>
            <a:r>
              <a:rPr lang="de-DE" sz="2000" dirty="0" smtClean="0"/>
              <a:t>  10</a:t>
            </a:r>
            <a:r>
              <a:rPr lang="de-DE" sz="2000" baseline="30000" dirty="0" smtClean="0"/>
              <a:t>4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5</a:t>
            </a:r>
            <a:r>
              <a:rPr lang="de-DE" sz="2000" dirty="0" smtClean="0"/>
              <a:t>   10</a:t>
            </a:r>
            <a:r>
              <a:rPr lang="de-DE" sz="2000" baseline="30000" dirty="0" smtClean="0"/>
              <a:t>6</a:t>
            </a:r>
            <a:r>
              <a:rPr lang="de-DE" sz="2000" dirty="0" smtClean="0"/>
              <a:t>,0    0,10</a:t>
            </a:r>
            <a:r>
              <a:rPr lang="de-DE" sz="2000" baseline="30000" dirty="0" smtClean="0"/>
              <a:t>7</a:t>
            </a:r>
            <a:r>
              <a:rPr lang="de-DE" sz="2000" dirty="0" smtClean="0"/>
              <a:t>    10</a:t>
            </a:r>
            <a:r>
              <a:rPr lang="de-DE" sz="2000" baseline="30000" dirty="0" smtClean="0"/>
              <a:t>8</a:t>
            </a:r>
            <a:r>
              <a:rPr lang="de-DE" sz="2000" dirty="0" smtClean="0"/>
              <a:t>,0  </a:t>
            </a:r>
            <a:endParaRPr lang="de-DE" sz="2000" baseline="30000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83568" y="22768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259632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907704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26277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27585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99593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71601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543609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2281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687625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83568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25963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190770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26277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327511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99593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71601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543609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62281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87625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gleich 5"/>
          <p:cNvSpPr/>
          <p:nvPr/>
        </p:nvSpPr>
        <p:spPr>
          <a:xfrm>
            <a:off x="7011696" y="2016268"/>
            <a:ext cx="521208" cy="52120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51" y="1999853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0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 I        II         I            II         I            II          I           II            I          II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1,0</a:t>
            </a:r>
            <a:r>
              <a:rPr lang="de-DE" sz="2000" dirty="0" smtClean="0"/>
              <a:t>    0,10  100,0  0,10</a:t>
            </a:r>
            <a:r>
              <a:rPr lang="de-DE" sz="2000" baseline="30000" dirty="0" smtClean="0"/>
              <a:t>3</a:t>
            </a:r>
            <a:r>
              <a:rPr lang="de-DE" sz="2000" dirty="0" smtClean="0"/>
              <a:t>  10</a:t>
            </a:r>
            <a:r>
              <a:rPr lang="de-DE" sz="2000" baseline="30000" dirty="0" smtClean="0"/>
              <a:t>4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5</a:t>
            </a:r>
            <a:r>
              <a:rPr lang="de-DE" sz="2000" dirty="0" smtClean="0"/>
              <a:t>   10</a:t>
            </a:r>
            <a:r>
              <a:rPr lang="de-DE" sz="2000" baseline="30000" dirty="0" smtClean="0"/>
              <a:t>6</a:t>
            </a:r>
            <a:r>
              <a:rPr lang="de-DE" sz="2000" dirty="0" smtClean="0"/>
              <a:t>,0    0,10</a:t>
            </a:r>
            <a:r>
              <a:rPr lang="de-DE" sz="2000" baseline="30000" dirty="0" smtClean="0"/>
              <a:t>7</a:t>
            </a:r>
            <a:r>
              <a:rPr lang="de-DE" sz="2000" dirty="0" smtClean="0"/>
              <a:t>    10</a:t>
            </a:r>
            <a:r>
              <a:rPr lang="de-DE" sz="2000" baseline="30000" dirty="0" smtClean="0"/>
              <a:t>8</a:t>
            </a:r>
            <a:r>
              <a:rPr lang="de-DE" sz="2000" dirty="0" smtClean="0"/>
              <a:t>,0   0,10</a:t>
            </a:r>
            <a:r>
              <a:rPr lang="de-DE" sz="2000" baseline="30000" dirty="0" smtClean="0"/>
              <a:t>9</a:t>
            </a:r>
            <a:endParaRPr lang="de-DE" sz="2000" baseline="30000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83568" y="22768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259632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907704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26277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27585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99593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716016" y="22768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543609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228184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687625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83568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25963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190770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26277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3275112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99593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71601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543609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6228184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876256" y="22768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7508616" y="2092206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(9 x 10</a:t>
            </a:r>
            <a:r>
              <a:rPr lang="de-DE" baseline="30000" dirty="0" smtClean="0"/>
              <a:t>8</a:t>
            </a:r>
            <a:r>
              <a:rPr lang="de-DE" dirty="0" smtClean="0"/>
              <a:t>, 9 x 10</a:t>
            </a:r>
            <a:r>
              <a:rPr lang="de-DE" baseline="30000" dirty="0" smtClean="0"/>
              <a:t>8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131" y="1990725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51" y="1999853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71" y="1990724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7" y="2017314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807" y="2018504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27" y="1990723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51" y="2018504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990722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99" y="2011437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1" y="2024209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6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57200"/>
            <a:ext cx="8856662" cy="1143000"/>
          </a:xfrm>
        </p:spPr>
        <p:txBody>
          <a:bodyPr/>
          <a:lstStyle/>
          <a:p>
            <a:r>
              <a:rPr lang="de-CH" sz="3600" smtClean="0"/>
              <a:t>Vertrauensspiel: Wem vertrauen Sie?</a:t>
            </a:r>
            <a:r>
              <a:rPr lang="de-CH" sz="2400" smtClean="0"/>
              <a:t> </a:t>
            </a:r>
            <a:endParaRPr lang="en-US" sz="2400" smtClean="0"/>
          </a:p>
        </p:txBody>
      </p:sp>
      <p:pic>
        <p:nvPicPr>
          <p:cNvPr id="1028" name="Picture 3" descr="trust_g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1989138"/>
            <a:ext cx="2049463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695325" y="4183063"/>
          <a:ext cx="21542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901440" imgH="177480" progId="Equation.DSMT4">
                  <p:embed/>
                </p:oleObj>
              </mc:Choice>
              <mc:Fallback>
                <p:oleObj name="Equation" r:id="rId5" imgW="9014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183063"/>
                        <a:ext cx="21542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5638800" y="19050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Treugeber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5638800" y="32766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Treuhänder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124200" y="5257800"/>
            <a:ext cx="2626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   0,0   </a:t>
            </a:r>
            <a:r>
              <a:rPr lang="de-DE" dirty="0" smtClean="0"/>
              <a:t>    -</a:t>
            </a:r>
            <a:r>
              <a:rPr lang="de-DE" dirty="0"/>
              <a:t>100,200 </a:t>
            </a:r>
            <a:r>
              <a:rPr lang="de-DE" dirty="0" smtClean="0"/>
              <a:t>   </a:t>
            </a:r>
            <a:r>
              <a:rPr lang="de-DE" dirty="0"/>
              <a:t>50,50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1066800" y="2895600"/>
            <a:ext cx="1871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 = Cooperation</a:t>
            </a:r>
          </a:p>
          <a:p>
            <a:r>
              <a:rPr lang="de-DE"/>
              <a:t>D = Defektion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115050" y="3979863"/>
            <a:ext cx="2794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z.B. x = 100, ein ehrlicher Treuhänder zahlt die Investition von 100 zurück und teilt den Gewinn 50:50 auf.</a:t>
            </a:r>
            <a:endParaRPr lang="de-DE"/>
          </a:p>
        </p:txBody>
      </p:sp>
      <p:sp>
        <p:nvSpPr>
          <p:cNvPr id="12" name="Ungleich 11"/>
          <p:cNvSpPr/>
          <p:nvPr/>
        </p:nvSpPr>
        <p:spPr>
          <a:xfrm>
            <a:off x="4724400" y="3996422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39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57200"/>
            <a:ext cx="8856662" cy="1143000"/>
          </a:xfrm>
        </p:spPr>
        <p:txBody>
          <a:bodyPr/>
          <a:lstStyle/>
          <a:p>
            <a:r>
              <a:rPr lang="de-CH" sz="3600" smtClean="0"/>
              <a:t>Vertrauensspiel: Wem vertrauen Sie?</a:t>
            </a:r>
            <a:r>
              <a:rPr lang="de-CH" sz="2400" smtClean="0"/>
              <a:t> </a:t>
            </a:r>
            <a:endParaRPr lang="en-US" sz="2400" smtClean="0"/>
          </a:p>
        </p:txBody>
      </p:sp>
      <p:pic>
        <p:nvPicPr>
          <p:cNvPr id="1028" name="Picture 3" descr="trust_g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1989138"/>
            <a:ext cx="2049463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695325" y="4183063"/>
          <a:ext cx="21542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901440" imgH="177480" progId="Equation.DSMT4">
                  <p:embed/>
                </p:oleObj>
              </mc:Choice>
              <mc:Fallback>
                <p:oleObj name="Equation" r:id="rId5" imgW="9014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183063"/>
                        <a:ext cx="21542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5638800" y="19050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Treugeber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5638800" y="32766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Treuhänder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124200" y="5257800"/>
            <a:ext cx="2626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   0,0   </a:t>
            </a:r>
            <a:r>
              <a:rPr lang="de-DE" dirty="0" smtClean="0"/>
              <a:t>    -</a:t>
            </a:r>
            <a:r>
              <a:rPr lang="de-DE" dirty="0"/>
              <a:t>100,200 </a:t>
            </a:r>
            <a:r>
              <a:rPr lang="de-DE" dirty="0" smtClean="0"/>
              <a:t>   </a:t>
            </a:r>
            <a:r>
              <a:rPr lang="de-DE" dirty="0"/>
              <a:t>50,50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1066800" y="2895600"/>
            <a:ext cx="1871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 = Cooperation</a:t>
            </a:r>
          </a:p>
          <a:p>
            <a:r>
              <a:rPr lang="de-DE"/>
              <a:t>D = Defektion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115050" y="3979863"/>
            <a:ext cx="2794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z.B. x = 100, ein ehrlicher Treuhänder zahlt die Investition von 100 zurück und teilt den Gewinn 50:50 auf.</a:t>
            </a:r>
            <a:endParaRPr lang="de-DE"/>
          </a:p>
        </p:txBody>
      </p:sp>
      <p:sp>
        <p:nvSpPr>
          <p:cNvPr id="12" name="Ungleich 11"/>
          <p:cNvSpPr/>
          <p:nvPr/>
        </p:nvSpPr>
        <p:spPr>
          <a:xfrm>
            <a:off x="4724400" y="3996422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70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 (0,1)          (3,0)         (2,4)           (6,3)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</a:t>
            </a:r>
            <a:r>
              <a:rPr lang="de-DE" sz="2400" smtClean="0"/>
              <a:t>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524328" y="2489547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(5,5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2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 (0,1)          (3,0)         (2,4)           (6,3)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 (0,1)          (3,0)         (2,4)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Ungleich 17"/>
          <p:cNvSpPr/>
          <p:nvPr/>
        </p:nvSpPr>
        <p:spPr>
          <a:xfrm>
            <a:off x="505090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 (0,1)          (3,0)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Ungleich 17"/>
          <p:cNvSpPr/>
          <p:nvPr/>
        </p:nvSpPr>
        <p:spPr>
          <a:xfrm>
            <a:off x="505090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Ungleich 18"/>
          <p:cNvSpPr/>
          <p:nvPr/>
        </p:nvSpPr>
        <p:spPr>
          <a:xfrm>
            <a:off x="3805436" y="2456200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 (0,1)          </a:t>
            </a:r>
            <a:r>
              <a:rPr lang="de-DE" sz="2400" dirty="0" smtClean="0"/>
              <a:t>                    </a:t>
            </a:r>
            <a:endParaRPr lang="de-DE" sz="2400" dirty="0" smtClean="0"/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Ungleich 17"/>
          <p:cNvSpPr/>
          <p:nvPr/>
        </p:nvSpPr>
        <p:spPr>
          <a:xfrm>
            <a:off x="505090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Ungleich 18"/>
          <p:cNvSpPr/>
          <p:nvPr/>
        </p:nvSpPr>
        <p:spPr>
          <a:xfrm>
            <a:off x="3805436" y="2456200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1" name="Ungleich 20"/>
          <p:cNvSpPr/>
          <p:nvPr/>
        </p:nvSpPr>
        <p:spPr>
          <a:xfrm>
            <a:off x="2616684" y="244989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Centipede</a:t>
            </a:r>
            <a:r>
              <a:rPr lang="de-DE" b="1" dirty="0" smtClean="0"/>
              <a:t>“-Spiel</a:t>
            </a:r>
            <a:br>
              <a:rPr lang="de-DE" b="1" dirty="0" smtClean="0"/>
            </a:br>
            <a:r>
              <a:rPr lang="de-DE" sz="2700" dirty="0" smtClean="0"/>
              <a:t>(Rosenthal 1981, nach </a:t>
            </a:r>
            <a:r>
              <a:rPr lang="de-DE" sz="2700" dirty="0" err="1" smtClean="0"/>
              <a:t>Fudenberg</a:t>
            </a:r>
            <a:r>
              <a:rPr lang="de-DE" sz="2700" dirty="0" smtClean="0"/>
              <a:t> &amp; </a:t>
            </a:r>
            <a:r>
              <a:rPr lang="de-DE" sz="2700" dirty="0" err="1" smtClean="0"/>
              <a:t>Tirole</a:t>
            </a:r>
            <a:r>
              <a:rPr lang="de-DE" sz="2700" dirty="0" smtClean="0"/>
              <a:t> 1991: 98)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</a:t>
            </a:r>
            <a:r>
              <a:rPr lang="de-DE" sz="2400" dirty="0" smtClean="0"/>
              <a:t>I   A1       II     A2      I      A3    II      A4       I      A5     </a:t>
            </a:r>
          </a:p>
          <a:p>
            <a:pPr marL="0" indent="0">
              <a:buNone/>
            </a:pPr>
            <a:r>
              <a:rPr lang="de-DE" sz="2400" dirty="0" smtClean="0"/>
              <a:t>      D1            D2             D3            D4              D5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sz="2400" dirty="0" smtClean="0"/>
              <a:t>(1,0)        </a:t>
            </a:r>
            <a:r>
              <a:rPr lang="de-DE" sz="2400" dirty="0" smtClean="0"/>
              <a:t>                             </a:t>
            </a:r>
            <a:endParaRPr lang="de-DE" sz="2400" dirty="0" smtClean="0"/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/>
              <a:t>          Spieler I und Spieler II haben in jeder Runde die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zwischen A („weiter“) und D („unten“).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1331640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483768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686572" y="27026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860032" y="27089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156176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48376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3707904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60032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156176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1640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331640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ngleich 3"/>
          <p:cNvSpPr/>
          <p:nvPr/>
        </p:nvSpPr>
        <p:spPr>
          <a:xfrm>
            <a:off x="631104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Ungleich 17"/>
          <p:cNvSpPr/>
          <p:nvPr/>
        </p:nvSpPr>
        <p:spPr>
          <a:xfrm>
            <a:off x="5050904" y="246765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Ungleich 18"/>
          <p:cNvSpPr/>
          <p:nvPr/>
        </p:nvSpPr>
        <p:spPr>
          <a:xfrm>
            <a:off x="3805436" y="2456200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1" name="Ungleich 20"/>
          <p:cNvSpPr/>
          <p:nvPr/>
        </p:nvSpPr>
        <p:spPr>
          <a:xfrm>
            <a:off x="2616684" y="244989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3" name="Ungleich 22"/>
          <p:cNvSpPr/>
          <p:nvPr/>
        </p:nvSpPr>
        <p:spPr>
          <a:xfrm>
            <a:off x="1450504" y="2477839"/>
            <a:ext cx="914400" cy="5054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Bildschirmpräsentation (4:3)</PresentationFormat>
  <Paragraphs>110</Paragraphs>
  <Slides>15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Larissa</vt:lpstr>
      <vt:lpstr>Equation</vt:lpstr>
      <vt:lpstr>Vertrauensspiel: Wem vertrauen Sie? </vt:lpstr>
      <vt:lpstr>Vertrauensspiel: Wem vertrauen Sie? </vt:lpstr>
      <vt:lpstr>Vertrauensspiel: Wem vertrauen Sie? </vt:lpstr>
      <vt:lpstr>„Centipede“-Spiel (Rosenthal 1981, nach Fudenberg &amp; Tirole 1991: 98)</vt:lpstr>
      <vt:lpstr>„Centipede“-Spiel (Rosenthal 1981, nach Fudenberg &amp; Tirole 1991: 98)</vt:lpstr>
      <vt:lpstr>„Centipede“-Spiel (Rosenthal 1981, nach Fudenberg &amp; Tirole 1991: 98)</vt:lpstr>
      <vt:lpstr>„Centipede“-Spiel (Rosenthal 1981, nach Fudenberg &amp; Tirole 1991: 98)</vt:lpstr>
      <vt:lpstr>„Centipede“-Spiel (Rosenthal 1981, nach Fudenberg &amp; Tirole 1991: 98)</vt:lpstr>
      <vt:lpstr>„Centipede“-Spiel (Rosenthal 1981, nach Fudenberg &amp; Tirole 1991: 98)</vt:lpstr>
      <vt:lpstr>„Centipede“-Spiel (Rosenthal 1981, nach Fudenberg &amp; Tirole 1991: 98)</vt:lpstr>
      <vt:lpstr>Centipede-Spiel  (frei nach Ken Binmore, Fun and Games, 1992:164p.)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„Centipede“-Spiel (Rosenthal 1981)</dc:title>
  <dc:creator>Andreas</dc:creator>
  <cp:lastModifiedBy>Andreas</cp:lastModifiedBy>
  <cp:revision>11</cp:revision>
  <dcterms:created xsi:type="dcterms:W3CDTF">2014-02-08T17:36:02Z</dcterms:created>
  <dcterms:modified xsi:type="dcterms:W3CDTF">2014-02-08T20:15:23Z</dcterms:modified>
</cp:coreProperties>
</file>