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9" r:id="rId2"/>
    <p:sldId id="270" r:id="rId3"/>
    <p:sldId id="271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8" r:id="rId13"/>
    <p:sldId id="266" r:id="rId14"/>
    <p:sldId id="267" r:id="rId15"/>
    <p:sldId id="264" r:id="rId1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17463B-4458-4938-879E-104933E12089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4AE3D-ACAF-45A8-871C-34FB0F89C7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2069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D2C6-7BFB-4056-9CE3-141166A83F8E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03F2-0F08-4DE7-890A-C27D9244CB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9746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D2C6-7BFB-4056-9CE3-141166A83F8E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03F2-0F08-4DE7-890A-C27D9244CB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7249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D2C6-7BFB-4056-9CE3-141166A83F8E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03F2-0F08-4DE7-890A-C27D9244CB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3191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D2C6-7BFB-4056-9CE3-141166A83F8E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03F2-0F08-4DE7-890A-C27D9244CB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4603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D2C6-7BFB-4056-9CE3-141166A83F8E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03F2-0F08-4DE7-890A-C27D9244CB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549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D2C6-7BFB-4056-9CE3-141166A83F8E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03F2-0F08-4DE7-890A-C27D9244CB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062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D2C6-7BFB-4056-9CE3-141166A83F8E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03F2-0F08-4DE7-890A-C27D9244CB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832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D2C6-7BFB-4056-9CE3-141166A83F8E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03F2-0F08-4DE7-890A-C27D9244CB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119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D2C6-7BFB-4056-9CE3-141166A83F8E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03F2-0F08-4DE7-890A-C27D9244CB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127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D2C6-7BFB-4056-9CE3-141166A83F8E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03F2-0F08-4DE7-890A-C27D9244CB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1939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D2C6-7BFB-4056-9CE3-141166A83F8E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03F2-0F08-4DE7-890A-C27D9244CB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515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AD2C6-7BFB-4056-9CE3-141166A83F8E}" type="datetimeFigureOut">
              <a:rPr lang="de-DE" smtClean="0"/>
              <a:t>08.02.2014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B03F2-0F08-4DE7-890A-C27D9244CB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157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457200"/>
            <a:ext cx="8856662" cy="1143000"/>
          </a:xfrm>
        </p:spPr>
        <p:txBody>
          <a:bodyPr/>
          <a:lstStyle/>
          <a:p>
            <a:r>
              <a:rPr lang="de-CH" sz="3600" smtClean="0"/>
              <a:t>Vertrauensspiel: Wem vertrauen Sie?</a:t>
            </a:r>
            <a:r>
              <a:rPr lang="de-CH" sz="2400" smtClean="0"/>
              <a:t> </a:t>
            </a:r>
            <a:endParaRPr lang="en-US" sz="2400" smtClean="0"/>
          </a:p>
        </p:txBody>
      </p:sp>
      <p:pic>
        <p:nvPicPr>
          <p:cNvPr id="1028" name="Picture 3" descr="trust_gam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475" y="1989138"/>
            <a:ext cx="2049463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2"/>
          <p:cNvGraphicFramePr>
            <a:graphicFrameLocks noGrp="1" noChangeAspect="1"/>
          </p:cNvGraphicFramePr>
          <p:nvPr>
            <p:ph idx="4294967295"/>
          </p:nvPr>
        </p:nvGraphicFramePr>
        <p:xfrm>
          <a:off x="695325" y="4183063"/>
          <a:ext cx="2154238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5" imgW="901440" imgH="177480" progId="Equation.DSMT4">
                  <p:embed/>
                </p:oleObj>
              </mc:Choice>
              <mc:Fallback>
                <p:oleObj name="Equation" r:id="rId5" imgW="901440" imgH="177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325" y="4183063"/>
                        <a:ext cx="2154238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TextBox 4"/>
          <p:cNvSpPr txBox="1">
            <a:spLocks noChangeArrowheads="1"/>
          </p:cNvSpPr>
          <p:nvPr/>
        </p:nvSpPr>
        <p:spPr bwMode="auto">
          <a:xfrm>
            <a:off x="5638800" y="1905000"/>
            <a:ext cx="1238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Treugeber</a:t>
            </a:r>
          </a:p>
        </p:txBody>
      </p:sp>
      <p:sp>
        <p:nvSpPr>
          <p:cNvPr id="1030" name="TextBox 5"/>
          <p:cNvSpPr txBox="1">
            <a:spLocks noChangeArrowheads="1"/>
          </p:cNvSpPr>
          <p:nvPr/>
        </p:nvSpPr>
        <p:spPr bwMode="auto">
          <a:xfrm>
            <a:off x="5638800" y="3276600"/>
            <a:ext cx="1365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Treuhänder</a:t>
            </a:r>
          </a:p>
        </p:txBody>
      </p:sp>
      <p:sp>
        <p:nvSpPr>
          <p:cNvPr id="1031" name="TextBox 7"/>
          <p:cNvSpPr txBox="1">
            <a:spLocks noChangeArrowheads="1"/>
          </p:cNvSpPr>
          <p:nvPr/>
        </p:nvSpPr>
        <p:spPr bwMode="auto">
          <a:xfrm>
            <a:off x="3124200" y="5257800"/>
            <a:ext cx="26260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dirty="0"/>
              <a:t>   0,0   </a:t>
            </a:r>
            <a:r>
              <a:rPr lang="de-DE" dirty="0" smtClean="0"/>
              <a:t>    -</a:t>
            </a:r>
            <a:r>
              <a:rPr lang="de-DE" dirty="0"/>
              <a:t>100,200   </a:t>
            </a:r>
            <a:r>
              <a:rPr lang="de-DE" dirty="0" smtClean="0"/>
              <a:t> 50,50</a:t>
            </a:r>
            <a:endParaRPr lang="de-DE" dirty="0"/>
          </a:p>
        </p:txBody>
      </p:sp>
      <p:sp>
        <p:nvSpPr>
          <p:cNvPr id="1032" name="TextBox 8"/>
          <p:cNvSpPr txBox="1">
            <a:spLocks noChangeArrowheads="1"/>
          </p:cNvSpPr>
          <p:nvPr/>
        </p:nvSpPr>
        <p:spPr bwMode="auto">
          <a:xfrm>
            <a:off x="1066800" y="2895600"/>
            <a:ext cx="18716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C = Cooperation</a:t>
            </a:r>
          </a:p>
          <a:p>
            <a:r>
              <a:rPr lang="de-DE"/>
              <a:t>D = Defektion</a:t>
            </a: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6115050" y="3979863"/>
            <a:ext cx="27940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z.B. x = 100, ein ehrlicher Treuhänder zahlt die Investition von 100 zurück und teilt den Gewinn 50:50 auf.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2336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„</a:t>
            </a:r>
            <a:r>
              <a:rPr lang="de-DE" b="1" dirty="0" err="1" smtClean="0"/>
              <a:t>Centipede</a:t>
            </a:r>
            <a:r>
              <a:rPr lang="de-DE" b="1" dirty="0" smtClean="0"/>
              <a:t>“-Spiel</a:t>
            </a:r>
            <a:br>
              <a:rPr lang="de-DE" b="1" dirty="0" smtClean="0"/>
            </a:br>
            <a:r>
              <a:rPr lang="de-DE" sz="2700" dirty="0" smtClean="0"/>
              <a:t>(Rosenthal 1981, nach </a:t>
            </a:r>
            <a:r>
              <a:rPr lang="de-DE" sz="2700" dirty="0" err="1" smtClean="0"/>
              <a:t>Fudenberg</a:t>
            </a:r>
            <a:r>
              <a:rPr lang="de-DE" sz="2700" dirty="0" smtClean="0"/>
              <a:t> &amp; </a:t>
            </a:r>
            <a:r>
              <a:rPr lang="de-DE" sz="2700" dirty="0" err="1" smtClean="0"/>
              <a:t>Tirole</a:t>
            </a:r>
            <a:r>
              <a:rPr lang="de-DE" sz="2700" dirty="0" smtClean="0"/>
              <a:t> 1991: 98)</a:t>
            </a:r>
            <a:endParaRPr lang="de-DE" sz="27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        </a:t>
            </a:r>
            <a:r>
              <a:rPr lang="de-DE" sz="2400" dirty="0" smtClean="0"/>
              <a:t>I   A1       II     A2      I      A3    II      A4       I      A5     </a:t>
            </a:r>
          </a:p>
          <a:p>
            <a:pPr marL="0" indent="0">
              <a:buNone/>
            </a:pPr>
            <a:r>
              <a:rPr lang="de-DE" sz="2400" dirty="0" smtClean="0"/>
              <a:t>      D1            D2             D3            D4              D5</a:t>
            </a:r>
            <a:endParaRPr lang="de-DE" sz="2400" dirty="0"/>
          </a:p>
          <a:p>
            <a:pPr marL="0" indent="0">
              <a:spcBef>
                <a:spcPts val="0"/>
              </a:spcBef>
              <a:buNone/>
            </a:pPr>
            <a:r>
              <a:rPr lang="de-DE" dirty="0" smtClean="0"/>
              <a:t>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 smtClean="0">
                <a:solidFill>
                  <a:srgbClr val="FF0000"/>
                </a:solidFill>
              </a:rPr>
              <a:t>    </a:t>
            </a:r>
            <a:r>
              <a:rPr lang="de-DE" sz="2400" b="1" dirty="0" smtClean="0">
                <a:solidFill>
                  <a:srgbClr val="FF0000"/>
                </a:solidFill>
              </a:rPr>
              <a:t>(1,0)</a:t>
            </a:r>
            <a:r>
              <a:rPr lang="de-DE" sz="2400" dirty="0" smtClean="0">
                <a:solidFill>
                  <a:srgbClr val="FF0000"/>
                </a:solidFill>
              </a:rPr>
              <a:t>         </a:t>
            </a:r>
            <a:r>
              <a:rPr lang="de-DE" sz="2400" dirty="0" smtClean="0"/>
              <a:t>                    </a:t>
            </a:r>
            <a:endParaRPr lang="de-DE" sz="2400" dirty="0" smtClean="0"/>
          </a:p>
          <a:p>
            <a:pPr marL="0" indent="0">
              <a:spcBef>
                <a:spcPts val="0"/>
              </a:spcBef>
              <a:buNone/>
            </a:pPr>
            <a:endParaRPr lang="de-DE" sz="2400" dirty="0"/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 smtClean="0"/>
              <a:t>          Spieler I und Spieler II haben in jeder Runde die Option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/>
              <a:t> </a:t>
            </a:r>
            <a:r>
              <a:rPr lang="de-DE" sz="2400" dirty="0" smtClean="0"/>
              <a:t>         zwischen A („weiter“) und D („unten“).</a:t>
            </a:r>
            <a:endParaRPr lang="de-DE" dirty="0"/>
          </a:p>
        </p:txBody>
      </p:sp>
      <p:cxnSp>
        <p:nvCxnSpPr>
          <p:cNvPr id="10" name="Gerade Verbindung mit Pfeil 9"/>
          <p:cNvCxnSpPr/>
          <p:nvPr/>
        </p:nvCxnSpPr>
        <p:spPr>
          <a:xfrm>
            <a:off x="1331640" y="2708920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>
          <a:xfrm>
            <a:off x="2483768" y="2708920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/>
          <p:nvPr/>
        </p:nvCxnSpPr>
        <p:spPr>
          <a:xfrm>
            <a:off x="3686572" y="2702619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>
            <a:off x="4860032" y="2708920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/>
          <p:nvPr/>
        </p:nvCxnSpPr>
        <p:spPr>
          <a:xfrm>
            <a:off x="6156176" y="2708920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>
            <a:off x="2483768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/>
          <p:nvPr/>
        </p:nvCxnSpPr>
        <p:spPr>
          <a:xfrm>
            <a:off x="3707904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/>
          <p:nvPr/>
        </p:nvCxnSpPr>
        <p:spPr>
          <a:xfrm>
            <a:off x="4860032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/>
          <p:nvPr/>
        </p:nvCxnSpPr>
        <p:spPr>
          <a:xfrm>
            <a:off x="6156176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/>
          <p:nvPr/>
        </p:nvCxnSpPr>
        <p:spPr>
          <a:xfrm>
            <a:off x="1331640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>
            <a:off x="1331640" y="2708920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Ungleich 3"/>
          <p:cNvSpPr/>
          <p:nvPr/>
        </p:nvSpPr>
        <p:spPr>
          <a:xfrm>
            <a:off x="6311044" y="2467659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8" name="Ungleich 17"/>
          <p:cNvSpPr/>
          <p:nvPr/>
        </p:nvSpPr>
        <p:spPr>
          <a:xfrm>
            <a:off x="5050904" y="2467659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9" name="Ungleich 18"/>
          <p:cNvSpPr/>
          <p:nvPr/>
        </p:nvSpPr>
        <p:spPr>
          <a:xfrm>
            <a:off x="3805436" y="2456200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21" name="Ungleich 20"/>
          <p:cNvSpPr/>
          <p:nvPr/>
        </p:nvSpPr>
        <p:spPr>
          <a:xfrm>
            <a:off x="2616684" y="2449899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23" name="Ungleich 22"/>
          <p:cNvSpPr/>
          <p:nvPr/>
        </p:nvSpPr>
        <p:spPr>
          <a:xfrm>
            <a:off x="1450504" y="2477839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11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err="1" smtClean="0"/>
              <a:t>Centipede</a:t>
            </a:r>
            <a:r>
              <a:rPr lang="de-DE" b="1" dirty="0" smtClean="0"/>
              <a:t>-Spiel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z="3100" dirty="0" smtClean="0"/>
              <a:t>(frei nach Ken </a:t>
            </a:r>
            <a:r>
              <a:rPr lang="de-DE" sz="3100" dirty="0" err="1" smtClean="0"/>
              <a:t>Binmore</a:t>
            </a:r>
            <a:r>
              <a:rPr lang="de-DE" sz="3100" dirty="0" smtClean="0"/>
              <a:t>, Fun </a:t>
            </a:r>
            <a:r>
              <a:rPr lang="de-DE" sz="3100" dirty="0" err="1" smtClean="0"/>
              <a:t>and</a:t>
            </a:r>
            <a:r>
              <a:rPr lang="de-DE" sz="3100" dirty="0" smtClean="0"/>
              <a:t> Games, 1992:164p.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r>
              <a:rPr lang="de-DE" dirty="0" smtClean="0"/>
              <a:t>Exzentrischer </a:t>
            </a:r>
            <a:r>
              <a:rPr lang="de-DE" dirty="0" err="1" smtClean="0"/>
              <a:t>Philantrop</a:t>
            </a:r>
            <a:r>
              <a:rPr lang="de-DE" dirty="0" smtClean="0"/>
              <a:t> bittet den ETH-Präsidenten und den ZH-Uni-Rektor in eine Suite im Dolder.</a:t>
            </a:r>
          </a:p>
          <a:p>
            <a:r>
              <a:rPr lang="de-DE" dirty="0" smtClean="0"/>
              <a:t>Er bietet an, maximal 900 Mio. Fr. für beide Universitäten zu spenden – allerdings hängt der Ausgang von einem Spiel ab.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5104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de-DE" sz="2000" dirty="0" smtClean="0"/>
              <a:t>  I        II         I            II         I            II          I           II            I          II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de-DE" sz="2000" dirty="0" smtClean="0"/>
              <a:t>1,0    0,10  100,0  0,10</a:t>
            </a:r>
            <a:r>
              <a:rPr lang="de-DE" sz="2000" baseline="30000" dirty="0" smtClean="0"/>
              <a:t>3</a:t>
            </a:r>
            <a:r>
              <a:rPr lang="de-DE" sz="2000" dirty="0" smtClean="0"/>
              <a:t>  10</a:t>
            </a:r>
            <a:r>
              <a:rPr lang="de-DE" sz="2000" baseline="30000" dirty="0" smtClean="0"/>
              <a:t>4</a:t>
            </a:r>
            <a:r>
              <a:rPr lang="de-DE" sz="2000" dirty="0" smtClean="0"/>
              <a:t>,0   0,10</a:t>
            </a:r>
            <a:r>
              <a:rPr lang="de-DE" sz="2000" baseline="30000" dirty="0" smtClean="0"/>
              <a:t>5</a:t>
            </a:r>
            <a:r>
              <a:rPr lang="de-DE" sz="2000" dirty="0" smtClean="0"/>
              <a:t>   10</a:t>
            </a:r>
            <a:r>
              <a:rPr lang="de-DE" sz="2000" baseline="30000" dirty="0" smtClean="0"/>
              <a:t>6</a:t>
            </a:r>
            <a:r>
              <a:rPr lang="de-DE" sz="2000" dirty="0" smtClean="0"/>
              <a:t>,0    0,10</a:t>
            </a:r>
            <a:r>
              <a:rPr lang="de-DE" sz="2000" baseline="30000" dirty="0" smtClean="0"/>
              <a:t>7</a:t>
            </a:r>
            <a:r>
              <a:rPr lang="de-DE" sz="2000" dirty="0" smtClean="0"/>
              <a:t>    10</a:t>
            </a:r>
            <a:r>
              <a:rPr lang="de-DE" sz="2000" baseline="30000" dirty="0" smtClean="0"/>
              <a:t>8</a:t>
            </a:r>
            <a:r>
              <a:rPr lang="de-DE" sz="2000" dirty="0" smtClean="0"/>
              <a:t>,0   0,10</a:t>
            </a:r>
            <a:r>
              <a:rPr lang="de-DE" sz="2000" baseline="30000" dirty="0" smtClean="0"/>
              <a:t>9</a:t>
            </a:r>
            <a:endParaRPr lang="de-DE" sz="2000" baseline="30000" dirty="0"/>
          </a:p>
        </p:txBody>
      </p:sp>
      <p:cxnSp>
        <p:nvCxnSpPr>
          <p:cNvPr id="5" name="Gerade Verbindung mit Pfeil 4"/>
          <p:cNvCxnSpPr/>
          <p:nvPr/>
        </p:nvCxnSpPr>
        <p:spPr>
          <a:xfrm>
            <a:off x="683568" y="227687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>
            <a:off x="1259632" y="227687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/>
          <p:nvPr/>
        </p:nvCxnSpPr>
        <p:spPr>
          <a:xfrm>
            <a:off x="1907704" y="227687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/>
          <p:cNvCxnSpPr/>
          <p:nvPr/>
        </p:nvCxnSpPr>
        <p:spPr>
          <a:xfrm>
            <a:off x="2627784" y="227687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/>
          <p:nvPr/>
        </p:nvCxnSpPr>
        <p:spPr>
          <a:xfrm>
            <a:off x="3275856" y="227687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/>
          <p:nvPr/>
        </p:nvCxnSpPr>
        <p:spPr>
          <a:xfrm>
            <a:off x="3995936" y="227687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>
            <a:off x="4716016" y="227687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/>
          <p:nvPr/>
        </p:nvCxnSpPr>
        <p:spPr>
          <a:xfrm>
            <a:off x="5436096" y="2276872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/>
          <p:nvPr/>
        </p:nvCxnSpPr>
        <p:spPr>
          <a:xfrm>
            <a:off x="6228184" y="227687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/>
          <p:nvPr/>
        </p:nvCxnSpPr>
        <p:spPr>
          <a:xfrm>
            <a:off x="6876256" y="2276872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35"/>
          <p:cNvCxnSpPr/>
          <p:nvPr/>
        </p:nvCxnSpPr>
        <p:spPr>
          <a:xfrm>
            <a:off x="683568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>
            <a:off x="1259632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/>
          <p:nvPr/>
        </p:nvCxnSpPr>
        <p:spPr>
          <a:xfrm>
            <a:off x="1907704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/>
          <p:nvPr/>
        </p:nvCxnSpPr>
        <p:spPr>
          <a:xfrm>
            <a:off x="2627784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/>
          <p:nvPr/>
        </p:nvCxnSpPr>
        <p:spPr>
          <a:xfrm>
            <a:off x="3275112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/>
          <p:nvPr/>
        </p:nvCxnSpPr>
        <p:spPr>
          <a:xfrm>
            <a:off x="3995936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mit Pfeil 53"/>
          <p:cNvCxnSpPr/>
          <p:nvPr/>
        </p:nvCxnSpPr>
        <p:spPr>
          <a:xfrm>
            <a:off x="4716016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mit Pfeil 56"/>
          <p:cNvCxnSpPr/>
          <p:nvPr/>
        </p:nvCxnSpPr>
        <p:spPr>
          <a:xfrm>
            <a:off x="5436096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58"/>
          <p:cNvCxnSpPr/>
          <p:nvPr/>
        </p:nvCxnSpPr>
        <p:spPr>
          <a:xfrm>
            <a:off x="6228184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mit Pfeil 60"/>
          <p:cNvCxnSpPr/>
          <p:nvPr/>
        </p:nvCxnSpPr>
        <p:spPr>
          <a:xfrm>
            <a:off x="6876256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feld 61"/>
          <p:cNvSpPr txBox="1"/>
          <p:nvPr/>
        </p:nvSpPr>
        <p:spPr>
          <a:xfrm>
            <a:off x="7508616" y="2092206"/>
            <a:ext cx="1705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(9 x 10</a:t>
            </a:r>
            <a:r>
              <a:rPr lang="de-DE" baseline="30000" dirty="0" smtClean="0"/>
              <a:t>8</a:t>
            </a:r>
            <a:r>
              <a:rPr lang="de-DE" dirty="0" smtClean="0"/>
              <a:t>, 9 x 10</a:t>
            </a:r>
            <a:r>
              <a:rPr lang="de-DE" baseline="30000" dirty="0" smtClean="0"/>
              <a:t>8</a:t>
            </a:r>
            <a:r>
              <a:rPr lang="de-DE" dirty="0" smtClean="0"/>
              <a:t>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019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de-DE" sz="2000" dirty="0" smtClean="0"/>
              <a:t>  I        II         I            II         I            II          I           II            I          II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de-DE" sz="2000" dirty="0" smtClean="0"/>
              <a:t>1,0    0,10  100,0  0,10</a:t>
            </a:r>
            <a:r>
              <a:rPr lang="de-DE" sz="2000" baseline="30000" dirty="0" smtClean="0"/>
              <a:t>3</a:t>
            </a:r>
            <a:r>
              <a:rPr lang="de-DE" sz="2000" dirty="0" smtClean="0"/>
              <a:t>  10</a:t>
            </a:r>
            <a:r>
              <a:rPr lang="de-DE" sz="2000" baseline="30000" dirty="0" smtClean="0"/>
              <a:t>4</a:t>
            </a:r>
            <a:r>
              <a:rPr lang="de-DE" sz="2000" dirty="0" smtClean="0"/>
              <a:t>,0   0,10</a:t>
            </a:r>
            <a:r>
              <a:rPr lang="de-DE" sz="2000" baseline="30000" dirty="0" smtClean="0"/>
              <a:t>5</a:t>
            </a:r>
            <a:r>
              <a:rPr lang="de-DE" sz="2000" dirty="0" smtClean="0"/>
              <a:t>   10</a:t>
            </a:r>
            <a:r>
              <a:rPr lang="de-DE" sz="2000" baseline="30000" dirty="0" smtClean="0"/>
              <a:t>6</a:t>
            </a:r>
            <a:r>
              <a:rPr lang="de-DE" sz="2000" dirty="0" smtClean="0"/>
              <a:t>,0    0,10</a:t>
            </a:r>
            <a:r>
              <a:rPr lang="de-DE" sz="2000" baseline="30000" dirty="0" smtClean="0"/>
              <a:t>7</a:t>
            </a:r>
            <a:r>
              <a:rPr lang="de-DE" sz="2000" dirty="0" smtClean="0"/>
              <a:t>    10</a:t>
            </a:r>
            <a:r>
              <a:rPr lang="de-DE" sz="2000" baseline="30000" dirty="0" smtClean="0"/>
              <a:t>8</a:t>
            </a:r>
            <a:r>
              <a:rPr lang="de-DE" sz="2000" dirty="0" smtClean="0"/>
              <a:t>,0   0,10</a:t>
            </a:r>
            <a:r>
              <a:rPr lang="de-DE" sz="2000" baseline="30000" dirty="0" smtClean="0"/>
              <a:t>9</a:t>
            </a:r>
            <a:endParaRPr lang="de-DE" sz="2000" baseline="30000" dirty="0"/>
          </a:p>
        </p:txBody>
      </p:sp>
      <p:cxnSp>
        <p:nvCxnSpPr>
          <p:cNvPr id="5" name="Gerade Verbindung mit Pfeil 4"/>
          <p:cNvCxnSpPr/>
          <p:nvPr/>
        </p:nvCxnSpPr>
        <p:spPr>
          <a:xfrm>
            <a:off x="683568" y="227687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>
            <a:off x="1259632" y="227687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/>
          <p:nvPr/>
        </p:nvCxnSpPr>
        <p:spPr>
          <a:xfrm>
            <a:off x="1907704" y="227687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/>
          <p:cNvCxnSpPr/>
          <p:nvPr/>
        </p:nvCxnSpPr>
        <p:spPr>
          <a:xfrm>
            <a:off x="2627784" y="227687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/>
          <p:nvPr/>
        </p:nvCxnSpPr>
        <p:spPr>
          <a:xfrm>
            <a:off x="3275856" y="227687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/>
          <p:nvPr/>
        </p:nvCxnSpPr>
        <p:spPr>
          <a:xfrm>
            <a:off x="3995936" y="227687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>
            <a:off x="4716016" y="227687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/>
          <p:nvPr/>
        </p:nvCxnSpPr>
        <p:spPr>
          <a:xfrm>
            <a:off x="5436096" y="2276872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/>
          <p:nvPr/>
        </p:nvCxnSpPr>
        <p:spPr>
          <a:xfrm>
            <a:off x="6228184" y="227687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/>
          <p:nvPr/>
        </p:nvCxnSpPr>
        <p:spPr>
          <a:xfrm>
            <a:off x="6876256" y="2276872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35"/>
          <p:cNvCxnSpPr/>
          <p:nvPr/>
        </p:nvCxnSpPr>
        <p:spPr>
          <a:xfrm>
            <a:off x="683568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>
            <a:off x="1259632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/>
          <p:nvPr/>
        </p:nvCxnSpPr>
        <p:spPr>
          <a:xfrm>
            <a:off x="1907704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/>
          <p:nvPr/>
        </p:nvCxnSpPr>
        <p:spPr>
          <a:xfrm>
            <a:off x="2627784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/>
          <p:nvPr/>
        </p:nvCxnSpPr>
        <p:spPr>
          <a:xfrm>
            <a:off x="3275112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/>
          <p:nvPr/>
        </p:nvCxnSpPr>
        <p:spPr>
          <a:xfrm>
            <a:off x="3995936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mit Pfeil 53"/>
          <p:cNvCxnSpPr/>
          <p:nvPr/>
        </p:nvCxnSpPr>
        <p:spPr>
          <a:xfrm>
            <a:off x="4716016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mit Pfeil 56"/>
          <p:cNvCxnSpPr/>
          <p:nvPr/>
        </p:nvCxnSpPr>
        <p:spPr>
          <a:xfrm>
            <a:off x="5436096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58"/>
          <p:cNvCxnSpPr/>
          <p:nvPr/>
        </p:nvCxnSpPr>
        <p:spPr>
          <a:xfrm>
            <a:off x="6228184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mit Pfeil 60"/>
          <p:cNvCxnSpPr/>
          <p:nvPr/>
        </p:nvCxnSpPr>
        <p:spPr>
          <a:xfrm>
            <a:off x="6876256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Ungleich 5"/>
          <p:cNvSpPr/>
          <p:nvPr/>
        </p:nvSpPr>
        <p:spPr>
          <a:xfrm>
            <a:off x="7011696" y="2016268"/>
            <a:ext cx="521208" cy="521208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46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de-DE" sz="2000" dirty="0" smtClean="0"/>
              <a:t>  I        II         I            II         I            II          I           II            I          II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de-DE" sz="2000" dirty="0" smtClean="0"/>
              <a:t>1,0    0,10  100,0  0,10</a:t>
            </a:r>
            <a:r>
              <a:rPr lang="de-DE" sz="2000" baseline="30000" dirty="0" smtClean="0"/>
              <a:t>3</a:t>
            </a:r>
            <a:r>
              <a:rPr lang="de-DE" sz="2000" dirty="0" smtClean="0"/>
              <a:t>  10</a:t>
            </a:r>
            <a:r>
              <a:rPr lang="de-DE" sz="2000" baseline="30000" dirty="0" smtClean="0"/>
              <a:t>4</a:t>
            </a:r>
            <a:r>
              <a:rPr lang="de-DE" sz="2000" dirty="0" smtClean="0"/>
              <a:t>,0   0,10</a:t>
            </a:r>
            <a:r>
              <a:rPr lang="de-DE" sz="2000" baseline="30000" dirty="0" smtClean="0"/>
              <a:t>5</a:t>
            </a:r>
            <a:r>
              <a:rPr lang="de-DE" sz="2000" dirty="0" smtClean="0"/>
              <a:t>   10</a:t>
            </a:r>
            <a:r>
              <a:rPr lang="de-DE" sz="2000" baseline="30000" dirty="0" smtClean="0"/>
              <a:t>6</a:t>
            </a:r>
            <a:r>
              <a:rPr lang="de-DE" sz="2000" dirty="0" smtClean="0"/>
              <a:t>,0    0,10</a:t>
            </a:r>
            <a:r>
              <a:rPr lang="de-DE" sz="2000" baseline="30000" dirty="0" smtClean="0"/>
              <a:t>7</a:t>
            </a:r>
            <a:r>
              <a:rPr lang="de-DE" sz="2000" dirty="0" smtClean="0"/>
              <a:t>    10</a:t>
            </a:r>
            <a:r>
              <a:rPr lang="de-DE" sz="2000" baseline="30000" dirty="0" smtClean="0"/>
              <a:t>8</a:t>
            </a:r>
            <a:r>
              <a:rPr lang="de-DE" sz="2000" dirty="0" smtClean="0"/>
              <a:t>,0  </a:t>
            </a:r>
            <a:endParaRPr lang="de-DE" sz="2000" baseline="30000" dirty="0"/>
          </a:p>
        </p:txBody>
      </p:sp>
      <p:cxnSp>
        <p:nvCxnSpPr>
          <p:cNvPr id="5" name="Gerade Verbindung mit Pfeil 4"/>
          <p:cNvCxnSpPr/>
          <p:nvPr/>
        </p:nvCxnSpPr>
        <p:spPr>
          <a:xfrm>
            <a:off x="683568" y="227687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>
            <a:off x="1259632" y="227687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/>
          <p:nvPr/>
        </p:nvCxnSpPr>
        <p:spPr>
          <a:xfrm>
            <a:off x="1907704" y="227687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/>
          <p:cNvCxnSpPr/>
          <p:nvPr/>
        </p:nvCxnSpPr>
        <p:spPr>
          <a:xfrm>
            <a:off x="2627784" y="227687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/>
          <p:nvPr/>
        </p:nvCxnSpPr>
        <p:spPr>
          <a:xfrm>
            <a:off x="3275856" y="227687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/>
          <p:nvPr/>
        </p:nvCxnSpPr>
        <p:spPr>
          <a:xfrm>
            <a:off x="3995936" y="227687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>
            <a:off x="4716016" y="227687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/>
          <p:nvPr/>
        </p:nvCxnSpPr>
        <p:spPr>
          <a:xfrm>
            <a:off x="5436096" y="2276872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/>
          <p:nvPr/>
        </p:nvCxnSpPr>
        <p:spPr>
          <a:xfrm>
            <a:off x="6228184" y="227687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/>
          <p:nvPr/>
        </p:nvCxnSpPr>
        <p:spPr>
          <a:xfrm>
            <a:off x="6876256" y="2276872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35"/>
          <p:cNvCxnSpPr/>
          <p:nvPr/>
        </p:nvCxnSpPr>
        <p:spPr>
          <a:xfrm>
            <a:off x="683568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>
            <a:off x="1259632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/>
          <p:nvPr/>
        </p:nvCxnSpPr>
        <p:spPr>
          <a:xfrm>
            <a:off x="1907704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/>
          <p:nvPr/>
        </p:nvCxnSpPr>
        <p:spPr>
          <a:xfrm>
            <a:off x="2627784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/>
          <p:nvPr/>
        </p:nvCxnSpPr>
        <p:spPr>
          <a:xfrm>
            <a:off x="3275112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/>
          <p:nvPr/>
        </p:nvCxnSpPr>
        <p:spPr>
          <a:xfrm>
            <a:off x="3995936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mit Pfeil 53"/>
          <p:cNvCxnSpPr/>
          <p:nvPr/>
        </p:nvCxnSpPr>
        <p:spPr>
          <a:xfrm>
            <a:off x="4716016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mit Pfeil 56"/>
          <p:cNvCxnSpPr/>
          <p:nvPr/>
        </p:nvCxnSpPr>
        <p:spPr>
          <a:xfrm>
            <a:off x="5436096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58"/>
          <p:cNvCxnSpPr/>
          <p:nvPr/>
        </p:nvCxnSpPr>
        <p:spPr>
          <a:xfrm>
            <a:off x="6228184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mit Pfeil 60"/>
          <p:cNvCxnSpPr/>
          <p:nvPr/>
        </p:nvCxnSpPr>
        <p:spPr>
          <a:xfrm>
            <a:off x="6876256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Ungleich 5"/>
          <p:cNvSpPr/>
          <p:nvPr/>
        </p:nvSpPr>
        <p:spPr>
          <a:xfrm>
            <a:off x="7011696" y="2016268"/>
            <a:ext cx="521208" cy="521208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051" y="1999853"/>
            <a:ext cx="414337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307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de-DE" sz="2000" dirty="0" smtClean="0"/>
              <a:t>  I        II         I            II         I            II          I           II            I          II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de-DE" sz="2000" b="1" dirty="0" smtClean="0">
                <a:solidFill>
                  <a:srgbClr val="FF0000"/>
                </a:solidFill>
              </a:rPr>
              <a:t>1,0</a:t>
            </a:r>
            <a:r>
              <a:rPr lang="de-DE" sz="2000" dirty="0" smtClean="0"/>
              <a:t>    0,10  100,0  0,10</a:t>
            </a:r>
            <a:r>
              <a:rPr lang="de-DE" sz="2000" baseline="30000" dirty="0" smtClean="0"/>
              <a:t>3</a:t>
            </a:r>
            <a:r>
              <a:rPr lang="de-DE" sz="2000" dirty="0" smtClean="0"/>
              <a:t>  10</a:t>
            </a:r>
            <a:r>
              <a:rPr lang="de-DE" sz="2000" baseline="30000" dirty="0" smtClean="0"/>
              <a:t>4</a:t>
            </a:r>
            <a:r>
              <a:rPr lang="de-DE" sz="2000" dirty="0" smtClean="0"/>
              <a:t>,0   0,10</a:t>
            </a:r>
            <a:r>
              <a:rPr lang="de-DE" sz="2000" baseline="30000" dirty="0" smtClean="0"/>
              <a:t>5</a:t>
            </a:r>
            <a:r>
              <a:rPr lang="de-DE" sz="2000" dirty="0" smtClean="0"/>
              <a:t>   10</a:t>
            </a:r>
            <a:r>
              <a:rPr lang="de-DE" sz="2000" baseline="30000" dirty="0" smtClean="0"/>
              <a:t>6</a:t>
            </a:r>
            <a:r>
              <a:rPr lang="de-DE" sz="2000" dirty="0" smtClean="0"/>
              <a:t>,0    0,10</a:t>
            </a:r>
            <a:r>
              <a:rPr lang="de-DE" sz="2000" baseline="30000" dirty="0" smtClean="0"/>
              <a:t>7</a:t>
            </a:r>
            <a:r>
              <a:rPr lang="de-DE" sz="2000" dirty="0" smtClean="0"/>
              <a:t>    10</a:t>
            </a:r>
            <a:r>
              <a:rPr lang="de-DE" sz="2000" baseline="30000" dirty="0" smtClean="0"/>
              <a:t>8</a:t>
            </a:r>
            <a:r>
              <a:rPr lang="de-DE" sz="2000" dirty="0" smtClean="0"/>
              <a:t>,0   0,10</a:t>
            </a:r>
            <a:r>
              <a:rPr lang="de-DE" sz="2000" baseline="30000" dirty="0" smtClean="0"/>
              <a:t>9</a:t>
            </a:r>
            <a:endParaRPr lang="de-DE" sz="2000" baseline="30000" dirty="0"/>
          </a:p>
        </p:txBody>
      </p:sp>
      <p:cxnSp>
        <p:nvCxnSpPr>
          <p:cNvPr id="5" name="Gerade Verbindung mit Pfeil 4"/>
          <p:cNvCxnSpPr/>
          <p:nvPr/>
        </p:nvCxnSpPr>
        <p:spPr>
          <a:xfrm>
            <a:off x="683568" y="227687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>
            <a:off x="1259632" y="227687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/>
          <p:nvPr/>
        </p:nvCxnSpPr>
        <p:spPr>
          <a:xfrm>
            <a:off x="1907704" y="227687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/>
          <p:cNvCxnSpPr/>
          <p:nvPr/>
        </p:nvCxnSpPr>
        <p:spPr>
          <a:xfrm>
            <a:off x="2627784" y="227687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/>
          <p:nvPr/>
        </p:nvCxnSpPr>
        <p:spPr>
          <a:xfrm>
            <a:off x="3275856" y="227687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/>
          <p:nvPr/>
        </p:nvCxnSpPr>
        <p:spPr>
          <a:xfrm>
            <a:off x="3995936" y="227687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>
            <a:off x="4716016" y="227687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/>
          <p:nvPr/>
        </p:nvCxnSpPr>
        <p:spPr>
          <a:xfrm>
            <a:off x="5436096" y="2276872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/>
          <p:nvPr/>
        </p:nvCxnSpPr>
        <p:spPr>
          <a:xfrm>
            <a:off x="6228184" y="227687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/>
          <p:nvPr/>
        </p:nvCxnSpPr>
        <p:spPr>
          <a:xfrm>
            <a:off x="6876256" y="2276872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35"/>
          <p:cNvCxnSpPr/>
          <p:nvPr/>
        </p:nvCxnSpPr>
        <p:spPr>
          <a:xfrm>
            <a:off x="683568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>
            <a:off x="1259632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/>
          <p:nvPr/>
        </p:nvCxnSpPr>
        <p:spPr>
          <a:xfrm>
            <a:off x="1907704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/>
          <p:nvPr/>
        </p:nvCxnSpPr>
        <p:spPr>
          <a:xfrm>
            <a:off x="2627784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/>
          <p:nvPr/>
        </p:nvCxnSpPr>
        <p:spPr>
          <a:xfrm>
            <a:off x="3275112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/>
          <p:nvPr/>
        </p:nvCxnSpPr>
        <p:spPr>
          <a:xfrm>
            <a:off x="3995936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mit Pfeil 53"/>
          <p:cNvCxnSpPr/>
          <p:nvPr/>
        </p:nvCxnSpPr>
        <p:spPr>
          <a:xfrm>
            <a:off x="4716016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mit Pfeil 56"/>
          <p:cNvCxnSpPr/>
          <p:nvPr/>
        </p:nvCxnSpPr>
        <p:spPr>
          <a:xfrm>
            <a:off x="5436096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58"/>
          <p:cNvCxnSpPr/>
          <p:nvPr/>
        </p:nvCxnSpPr>
        <p:spPr>
          <a:xfrm>
            <a:off x="6228184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mit Pfeil 60"/>
          <p:cNvCxnSpPr/>
          <p:nvPr/>
        </p:nvCxnSpPr>
        <p:spPr>
          <a:xfrm>
            <a:off x="6876256" y="227687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feld 61"/>
          <p:cNvSpPr txBox="1"/>
          <p:nvPr/>
        </p:nvSpPr>
        <p:spPr>
          <a:xfrm>
            <a:off x="7508616" y="2092206"/>
            <a:ext cx="1705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(9 x 10</a:t>
            </a:r>
            <a:r>
              <a:rPr lang="de-DE" baseline="30000" dirty="0" smtClean="0"/>
              <a:t>8</a:t>
            </a:r>
            <a:r>
              <a:rPr lang="de-DE" dirty="0" smtClean="0"/>
              <a:t>, 9 x 10</a:t>
            </a:r>
            <a:r>
              <a:rPr lang="de-DE" baseline="30000" dirty="0" smtClean="0"/>
              <a:t>8</a:t>
            </a:r>
            <a:r>
              <a:rPr lang="de-DE" dirty="0" smtClean="0"/>
              <a:t>)</a:t>
            </a:r>
            <a:endParaRPr lang="de-DE" dirty="0"/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131" y="1990725"/>
            <a:ext cx="414337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051" y="1999853"/>
            <a:ext cx="414337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4971" y="1990724"/>
            <a:ext cx="414337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8887" y="2017314"/>
            <a:ext cx="414337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807" y="2018504"/>
            <a:ext cx="414337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727" y="1990723"/>
            <a:ext cx="414337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651" y="2018504"/>
            <a:ext cx="414337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0575" y="1990722"/>
            <a:ext cx="414337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499" y="2011437"/>
            <a:ext cx="414337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31" y="2024209"/>
            <a:ext cx="414337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365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457200"/>
            <a:ext cx="8856662" cy="1143000"/>
          </a:xfrm>
        </p:spPr>
        <p:txBody>
          <a:bodyPr/>
          <a:lstStyle/>
          <a:p>
            <a:r>
              <a:rPr lang="de-CH" sz="3600" smtClean="0"/>
              <a:t>Vertrauensspiel: Wem vertrauen Sie?</a:t>
            </a:r>
            <a:r>
              <a:rPr lang="de-CH" sz="2400" smtClean="0"/>
              <a:t> </a:t>
            </a:r>
            <a:endParaRPr lang="en-US" sz="2400" smtClean="0"/>
          </a:p>
        </p:txBody>
      </p:sp>
      <p:pic>
        <p:nvPicPr>
          <p:cNvPr id="1028" name="Picture 3" descr="trust_gam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475" y="1989138"/>
            <a:ext cx="2049463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2"/>
          <p:cNvGraphicFramePr>
            <a:graphicFrameLocks noGrp="1" noChangeAspect="1"/>
          </p:cNvGraphicFramePr>
          <p:nvPr>
            <p:ph idx="4294967295"/>
          </p:nvPr>
        </p:nvGraphicFramePr>
        <p:xfrm>
          <a:off x="695325" y="4183063"/>
          <a:ext cx="2154238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5" imgW="901440" imgH="177480" progId="Equation.DSMT4">
                  <p:embed/>
                </p:oleObj>
              </mc:Choice>
              <mc:Fallback>
                <p:oleObj name="Equation" r:id="rId5" imgW="901440" imgH="177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325" y="4183063"/>
                        <a:ext cx="2154238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TextBox 4"/>
          <p:cNvSpPr txBox="1">
            <a:spLocks noChangeArrowheads="1"/>
          </p:cNvSpPr>
          <p:nvPr/>
        </p:nvSpPr>
        <p:spPr bwMode="auto">
          <a:xfrm>
            <a:off x="5638800" y="1905000"/>
            <a:ext cx="1238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Treugeber</a:t>
            </a:r>
          </a:p>
        </p:txBody>
      </p:sp>
      <p:sp>
        <p:nvSpPr>
          <p:cNvPr id="1030" name="TextBox 5"/>
          <p:cNvSpPr txBox="1">
            <a:spLocks noChangeArrowheads="1"/>
          </p:cNvSpPr>
          <p:nvPr/>
        </p:nvSpPr>
        <p:spPr bwMode="auto">
          <a:xfrm>
            <a:off x="5638800" y="3276600"/>
            <a:ext cx="1365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Treuhänder</a:t>
            </a:r>
          </a:p>
        </p:txBody>
      </p:sp>
      <p:sp>
        <p:nvSpPr>
          <p:cNvPr id="1031" name="TextBox 7"/>
          <p:cNvSpPr txBox="1">
            <a:spLocks noChangeArrowheads="1"/>
          </p:cNvSpPr>
          <p:nvPr/>
        </p:nvSpPr>
        <p:spPr bwMode="auto">
          <a:xfrm>
            <a:off x="3124200" y="5257800"/>
            <a:ext cx="26260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dirty="0"/>
              <a:t>   0,0   </a:t>
            </a:r>
            <a:r>
              <a:rPr lang="de-DE" dirty="0" smtClean="0"/>
              <a:t>    -</a:t>
            </a:r>
            <a:r>
              <a:rPr lang="de-DE" dirty="0"/>
              <a:t>100,200 </a:t>
            </a:r>
            <a:r>
              <a:rPr lang="de-DE" dirty="0" smtClean="0"/>
              <a:t>   </a:t>
            </a:r>
            <a:r>
              <a:rPr lang="de-DE" dirty="0"/>
              <a:t>50,50</a:t>
            </a:r>
          </a:p>
        </p:txBody>
      </p:sp>
      <p:sp>
        <p:nvSpPr>
          <p:cNvPr id="1032" name="TextBox 8"/>
          <p:cNvSpPr txBox="1">
            <a:spLocks noChangeArrowheads="1"/>
          </p:cNvSpPr>
          <p:nvPr/>
        </p:nvSpPr>
        <p:spPr bwMode="auto">
          <a:xfrm>
            <a:off x="1066800" y="2895600"/>
            <a:ext cx="18716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C = Cooperation</a:t>
            </a:r>
          </a:p>
          <a:p>
            <a:r>
              <a:rPr lang="de-DE"/>
              <a:t>D = Defektion</a:t>
            </a: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6115050" y="3979863"/>
            <a:ext cx="27940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z.B. x = 100, ein ehrlicher Treuhänder zahlt die Investition von 100 zurück und teilt den Gewinn 50:50 auf.</a:t>
            </a:r>
            <a:endParaRPr lang="de-DE"/>
          </a:p>
        </p:txBody>
      </p:sp>
      <p:sp>
        <p:nvSpPr>
          <p:cNvPr id="12" name="Ungleich 11"/>
          <p:cNvSpPr/>
          <p:nvPr/>
        </p:nvSpPr>
        <p:spPr>
          <a:xfrm>
            <a:off x="4724400" y="3996422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0395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457200"/>
            <a:ext cx="8856662" cy="1143000"/>
          </a:xfrm>
        </p:spPr>
        <p:txBody>
          <a:bodyPr/>
          <a:lstStyle/>
          <a:p>
            <a:r>
              <a:rPr lang="de-CH" sz="3600" smtClean="0"/>
              <a:t>Vertrauensspiel: Wem vertrauen Sie?</a:t>
            </a:r>
            <a:r>
              <a:rPr lang="de-CH" sz="2400" smtClean="0"/>
              <a:t> </a:t>
            </a:r>
            <a:endParaRPr lang="en-US" sz="2400" smtClean="0"/>
          </a:p>
        </p:txBody>
      </p:sp>
      <p:pic>
        <p:nvPicPr>
          <p:cNvPr id="1028" name="Picture 3" descr="trust_gam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475" y="1989138"/>
            <a:ext cx="2049463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2"/>
          <p:cNvGraphicFramePr>
            <a:graphicFrameLocks noGrp="1" noChangeAspect="1"/>
          </p:cNvGraphicFramePr>
          <p:nvPr>
            <p:ph idx="4294967295"/>
          </p:nvPr>
        </p:nvGraphicFramePr>
        <p:xfrm>
          <a:off x="695325" y="4183063"/>
          <a:ext cx="2154238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5" imgW="901440" imgH="177480" progId="Equation.DSMT4">
                  <p:embed/>
                </p:oleObj>
              </mc:Choice>
              <mc:Fallback>
                <p:oleObj name="Equation" r:id="rId5" imgW="901440" imgH="177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325" y="4183063"/>
                        <a:ext cx="2154238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TextBox 4"/>
          <p:cNvSpPr txBox="1">
            <a:spLocks noChangeArrowheads="1"/>
          </p:cNvSpPr>
          <p:nvPr/>
        </p:nvSpPr>
        <p:spPr bwMode="auto">
          <a:xfrm>
            <a:off x="5638800" y="1905000"/>
            <a:ext cx="1238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Treugeber</a:t>
            </a:r>
          </a:p>
        </p:txBody>
      </p:sp>
      <p:sp>
        <p:nvSpPr>
          <p:cNvPr id="1030" name="TextBox 5"/>
          <p:cNvSpPr txBox="1">
            <a:spLocks noChangeArrowheads="1"/>
          </p:cNvSpPr>
          <p:nvPr/>
        </p:nvSpPr>
        <p:spPr bwMode="auto">
          <a:xfrm>
            <a:off x="5638800" y="3276600"/>
            <a:ext cx="1365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Treuhänder</a:t>
            </a:r>
          </a:p>
        </p:txBody>
      </p:sp>
      <p:sp>
        <p:nvSpPr>
          <p:cNvPr id="1031" name="TextBox 7"/>
          <p:cNvSpPr txBox="1">
            <a:spLocks noChangeArrowheads="1"/>
          </p:cNvSpPr>
          <p:nvPr/>
        </p:nvSpPr>
        <p:spPr bwMode="auto">
          <a:xfrm>
            <a:off x="3124200" y="5257800"/>
            <a:ext cx="26260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dirty="0"/>
              <a:t>   0,0   </a:t>
            </a:r>
            <a:r>
              <a:rPr lang="de-DE" dirty="0" smtClean="0"/>
              <a:t>    -</a:t>
            </a:r>
            <a:r>
              <a:rPr lang="de-DE" dirty="0"/>
              <a:t>100,200 </a:t>
            </a:r>
            <a:r>
              <a:rPr lang="de-DE" dirty="0" smtClean="0"/>
              <a:t>   </a:t>
            </a:r>
            <a:r>
              <a:rPr lang="de-DE" dirty="0"/>
              <a:t>50,50</a:t>
            </a:r>
          </a:p>
        </p:txBody>
      </p:sp>
      <p:sp>
        <p:nvSpPr>
          <p:cNvPr id="1032" name="TextBox 8"/>
          <p:cNvSpPr txBox="1">
            <a:spLocks noChangeArrowheads="1"/>
          </p:cNvSpPr>
          <p:nvPr/>
        </p:nvSpPr>
        <p:spPr bwMode="auto">
          <a:xfrm>
            <a:off x="1066800" y="2895600"/>
            <a:ext cx="18716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C = Cooperation</a:t>
            </a:r>
          </a:p>
          <a:p>
            <a:r>
              <a:rPr lang="de-DE"/>
              <a:t>D = Defektion</a:t>
            </a: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6115050" y="3979863"/>
            <a:ext cx="27940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z.B. x = 100, ein ehrlicher Treuhänder zahlt die Investition von 100 zurück und teilt den Gewinn 50:50 auf.</a:t>
            </a:r>
            <a:endParaRPr lang="de-DE"/>
          </a:p>
        </p:txBody>
      </p:sp>
      <p:sp>
        <p:nvSpPr>
          <p:cNvPr id="12" name="Ungleich 11"/>
          <p:cNvSpPr/>
          <p:nvPr/>
        </p:nvSpPr>
        <p:spPr>
          <a:xfrm>
            <a:off x="4724400" y="3996422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1709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„</a:t>
            </a:r>
            <a:r>
              <a:rPr lang="de-DE" b="1" dirty="0" err="1" smtClean="0"/>
              <a:t>Centipede</a:t>
            </a:r>
            <a:r>
              <a:rPr lang="de-DE" b="1" dirty="0" smtClean="0"/>
              <a:t>“-Spiel</a:t>
            </a:r>
            <a:br>
              <a:rPr lang="de-DE" b="1" dirty="0" smtClean="0"/>
            </a:br>
            <a:r>
              <a:rPr lang="de-DE" sz="2700" dirty="0" smtClean="0"/>
              <a:t>(Rosenthal 1981, nach </a:t>
            </a:r>
            <a:r>
              <a:rPr lang="de-DE" sz="2700" dirty="0" err="1" smtClean="0"/>
              <a:t>Fudenberg</a:t>
            </a:r>
            <a:r>
              <a:rPr lang="de-DE" sz="2700" dirty="0" smtClean="0"/>
              <a:t> &amp; </a:t>
            </a:r>
            <a:r>
              <a:rPr lang="de-DE" sz="2700" dirty="0" err="1" smtClean="0"/>
              <a:t>Tirole</a:t>
            </a:r>
            <a:r>
              <a:rPr lang="de-DE" sz="2700" dirty="0" smtClean="0"/>
              <a:t> 1991: 98)</a:t>
            </a:r>
            <a:endParaRPr lang="de-DE" sz="27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        </a:t>
            </a:r>
            <a:r>
              <a:rPr lang="de-DE" sz="2400" dirty="0" smtClean="0"/>
              <a:t>I   A1       II     A2      I      A3    II      A4       I      A5     </a:t>
            </a:r>
          </a:p>
          <a:p>
            <a:pPr marL="0" indent="0">
              <a:buNone/>
            </a:pPr>
            <a:r>
              <a:rPr lang="de-DE" sz="2400" dirty="0" smtClean="0"/>
              <a:t>      D1            D2             D3            D4              D5</a:t>
            </a:r>
            <a:endParaRPr lang="de-DE" sz="2400" dirty="0"/>
          </a:p>
          <a:p>
            <a:pPr marL="0" indent="0">
              <a:spcBef>
                <a:spcPts val="0"/>
              </a:spcBef>
              <a:buNone/>
            </a:pPr>
            <a:r>
              <a:rPr lang="de-DE" dirty="0" smtClean="0"/>
              <a:t>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dirty="0"/>
              <a:t> </a:t>
            </a:r>
            <a:r>
              <a:rPr lang="de-DE" dirty="0" smtClean="0"/>
              <a:t>    </a:t>
            </a:r>
            <a:r>
              <a:rPr lang="de-DE" sz="2400" dirty="0" smtClean="0"/>
              <a:t>(1,0)         (0,1)          (3,0)         (2,4)           (6,3)</a:t>
            </a:r>
          </a:p>
          <a:p>
            <a:pPr marL="0" indent="0">
              <a:spcBef>
                <a:spcPts val="0"/>
              </a:spcBef>
              <a:buNone/>
            </a:pPr>
            <a:endParaRPr lang="de-DE" sz="2400" dirty="0"/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 smtClean="0"/>
              <a:t>          Spieler I und Spieler II haben in jeder Runde die Option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/>
              <a:t> </a:t>
            </a:r>
            <a:r>
              <a:rPr lang="de-DE" sz="2400" dirty="0" smtClean="0"/>
              <a:t>         zwischen A („weiter“) und D </a:t>
            </a:r>
            <a:r>
              <a:rPr lang="de-DE" sz="2400" smtClean="0"/>
              <a:t>(„unten“).</a:t>
            </a:r>
            <a:endParaRPr lang="de-DE" dirty="0"/>
          </a:p>
        </p:txBody>
      </p:sp>
      <p:cxnSp>
        <p:nvCxnSpPr>
          <p:cNvPr id="10" name="Gerade Verbindung mit Pfeil 9"/>
          <p:cNvCxnSpPr/>
          <p:nvPr/>
        </p:nvCxnSpPr>
        <p:spPr>
          <a:xfrm>
            <a:off x="1331640" y="2708920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>
          <a:xfrm>
            <a:off x="2483768" y="2708920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/>
          <p:nvPr/>
        </p:nvCxnSpPr>
        <p:spPr>
          <a:xfrm>
            <a:off x="3686572" y="2702619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>
            <a:off x="4860032" y="2708920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/>
          <p:nvPr/>
        </p:nvCxnSpPr>
        <p:spPr>
          <a:xfrm>
            <a:off x="6156176" y="2708920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>
            <a:off x="2483768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/>
          <p:nvPr/>
        </p:nvCxnSpPr>
        <p:spPr>
          <a:xfrm>
            <a:off x="3707904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/>
          <p:nvPr/>
        </p:nvCxnSpPr>
        <p:spPr>
          <a:xfrm>
            <a:off x="4860032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/>
          <p:nvPr/>
        </p:nvCxnSpPr>
        <p:spPr>
          <a:xfrm>
            <a:off x="6156176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/>
          <p:nvPr/>
        </p:nvCxnSpPr>
        <p:spPr>
          <a:xfrm>
            <a:off x="1331640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>
            <a:off x="1331640" y="2708920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feld 33"/>
          <p:cNvSpPr txBox="1"/>
          <p:nvPr/>
        </p:nvSpPr>
        <p:spPr>
          <a:xfrm>
            <a:off x="7524328" y="2489547"/>
            <a:ext cx="7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(5,5</a:t>
            </a:r>
            <a:r>
              <a:rPr lang="de-DE" dirty="0" smtClean="0"/>
              <a:t>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2224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„</a:t>
            </a:r>
            <a:r>
              <a:rPr lang="de-DE" b="1" dirty="0" err="1" smtClean="0"/>
              <a:t>Centipede</a:t>
            </a:r>
            <a:r>
              <a:rPr lang="de-DE" b="1" dirty="0" smtClean="0"/>
              <a:t>“-Spiel</a:t>
            </a:r>
            <a:br>
              <a:rPr lang="de-DE" b="1" dirty="0" smtClean="0"/>
            </a:br>
            <a:r>
              <a:rPr lang="de-DE" sz="2700" dirty="0" smtClean="0"/>
              <a:t>(Rosenthal 1981, nach </a:t>
            </a:r>
            <a:r>
              <a:rPr lang="de-DE" sz="2700" dirty="0" err="1" smtClean="0"/>
              <a:t>Fudenberg</a:t>
            </a:r>
            <a:r>
              <a:rPr lang="de-DE" sz="2700" dirty="0" smtClean="0"/>
              <a:t> &amp; </a:t>
            </a:r>
            <a:r>
              <a:rPr lang="de-DE" sz="2700" dirty="0" err="1" smtClean="0"/>
              <a:t>Tirole</a:t>
            </a:r>
            <a:r>
              <a:rPr lang="de-DE" sz="2700" dirty="0" smtClean="0"/>
              <a:t> 1991: 98)</a:t>
            </a:r>
            <a:endParaRPr lang="de-DE" sz="27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        </a:t>
            </a:r>
            <a:r>
              <a:rPr lang="de-DE" sz="2400" dirty="0" smtClean="0"/>
              <a:t>I   A1       II     A2      I      A3    II      A4       I      A5     </a:t>
            </a:r>
          </a:p>
          <a:p>
            <a:pPr marL="0" indent="0">
              <a:buNone/>
            </a:pPr>
            <a:r>
              <a:rPr lang="de-DE" sz="2400" dirty="0" smtClean="0"/>
              <a:t>      D1            D2             D3            D4              D5</a:t>
            </a:r>
            <a:endParaRPr lang="de-DE" sz="2400" dirty="0"/>
          </a:p>
          <a:p>
            <a:pPr marL="0" indent="0">
              <a:spcBef>
                <a:spcPts val="0"/>
              </a:spcBef>
              <a:buNone/>
            </a:pPr>
            <a:r>
              <a:rPr lang="de-DE" dirty="0" smtClean="0"/>
              <a:t>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dirty="0"/>
              <a:t> </a:t>
            </a:r>
            <a:r>
              <a:rPr lang="de-DE" dirty="0" smtClean="0"/>
              <a:t>    </a:t>
            </a:r>
            <a:r>
              <a:rPr lang="de-DE" sz="2400" dirty="0" smtClean="0"/>
              <a:t>(1,0)         (0,1)          (3,0)         (2,4)           (6,3)</a:t>
            </a:r>
          </a:p>
          <a:p>
            <a:pPr marL="0" indent="0">
              <a:spcBef>
                <a:spcPts val="0"/>
              </a:spcBef>
              <a:buNone/>
            </a:pPr>
            <a:endParaRPr lang="de-DE" sz="2400" dirty="0"/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 smtClean="0"/>
              <a:t>          Spieler I und Spieler II haben in jeder Runde die Option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/>
              <a:t> </a:t>
            </a:r>
            <a:r>
              <a:rPr lang="de-DE" sz="2400" dirty="0" smtClean="0"/>
              <a:t>         zwischen A („weiter“) und D („unten“).</a:t>
            </a:r>
            <a:endParaRPr lang="de-DE" dirty="0"/>
          </a:p>
        </p:txBody>
      </p:sp>
      <p:cxnSp>
        <p:nvCxnSpPr>
          <p:cNvPr id="10" name="Gerade Verbindung mit Pfeil 9"/>
          <p:cNvCxnSpPr/>
          <p:nvPr/>
        </p:nvCxnSpPr>
        <p:spPr>
          <a:xfrm>
            <a:off x="1331640" y="2708920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>
          <a:xfrm>
            <a:off x="2483768" y="2708920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/>
          <p:nvPr/>
        </p:nvCxnSpPr>
        <p:spPr>
          <a:xfrm>
            <a:off x="3686572" y="2702619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>
            <a:off x="4860032" y="2708920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/>
          <p:nvPr/>
        </p:nvCxnSpPr>
        <p:spPr>
          <a:xfrm>
            <a:off x="6156176" y="2708920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>
            <a:off x="2483768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/>
          <p:nvPr/>
        </p:nvCxnSpPr>
        <p:spPr>
          <a:xfrm>
            <a:off x="3707904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/>
          <p:nvPr/>
        </p:nvCxnSpPr>
        <p:spPr>
          <a:xfrm>
            <a:off x="4860032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/>
          <p:nvPr/>
        </p:nvCxnSpPr>
        <p:spPr>
          <a:xfrm>
            <a:off x="6156176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/>
          <p:nvPr/>
        </p:nvCxnSpPr>
        <p:spPr>
          <a:xfrm>
            <a:off x="1331640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>
            <a:off x="1331640" y="2708920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Ungleich 3"/>
          <p:cNvSpPr/>
          <p:nvPr/>
        </p:nvSpPr>
        <p:spPr>
          <a:xfrm>
            <a:off x="6311044" y="2467659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63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„</a:t>
            </a:r>
            <a:r>
              <a:rPr lang="de-DE" b="1" dirty="0" err="1" smtClean="0"/>
              <a:t>Centipede</a:t>
            </a:r>
            <a:r>
              <a:rPr lang="de-DE" b="1" dirty="0" smtClean="0"/>
              <a:t>“-Spiel</a:t>
            </a:r>
            <a:br>
              <a:rPr lang="de-DE" b="1" dirty="0" smtClean="0"/>
            </a:br>
            <a:r>
              <a:rPr lang="de-DE" sz="2700" dirty="0" smtClean="0"/>
              <a:t>(Rosenthal 1981, nach </a:t>
            </a:r>
            <a:r>
              <a:rPr lang="de-DE" sz="2700" dirty="0" err="1" smtClean="0"/>
              <a:t>Fudenberg</a:t>
            </a:r>
            <a:r>
              <a:rPr lang="de-DE" sz="2700" dirty="0" smtClean="0"/>
              <a:t> &amp; </a:t>
            </a:r>
            <a:r>
              <a:rPr lang="de-DE" sz="2700" dirty="0" err="1" smtClean="0"/>
              <a:t>Tirole</a:t>
            </a:r>
            <a:r>
              <a:rPr lang="de-DE" sz="2700" dirty="0" smtClean="0"/>
              <a:t> 1991: 98)</a:t>
            </a:r>
            <a:endParaRPr lang="de-DE" sz="27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        </a:t>
            </a:r>
            <a:r>
              <a:rPr lang="de-DE" sz="2400" dirty="0" smtClean="0"/>
              <a:t>I   A1       II     A2      I      A3    II      A4       I      A5     </a:t>
            </a:r>
          </a:p>
          <a:p>
            <a:pPr marL="0" indent="0">
              <a:buNone/>
            </a:pPr>
            <a:r>
              <a:rPr lang="de-DE" sz="2400" dirty="0" smtClean="0"/>
              <a:t>      D1            D2             D3            D4              D5</a:t>
            </a:r>
            <a:endParaRPr lang="de-DE" sz="2400" dirty="0"/>
          </a:p>
          <a:p>
            <a:pPr marL="0" indent="0">
              <a:spcBef>
                <a:spcPts val="0"/>
              </a:spcBef>
              <a:buNone/>
            </a:pPr>
            <a:r>
              <a:rPr lang="de-DE" dirty="0" smtClean="0"/>
              <a:t>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dirty="0"/>
              <a:t> </a:t>
            </a:r>
            <a:r>
              <a:rPr lang="de-DE" dirty="0" smtClean="0"/>
              <a:t>    </a:t>
            </a:r>
            <a:r>
              <a:rPr lang="de-DE" sz="2400" dirty="0" smtClean="0"/>
              <a:t>(1,0)         (0,1)          (3,0)         (2,4)</a:t>
            </a:r>
          </a:p>
          <a:p>
            <a:pPr marL="0" indent="0">
              <a:spcBef>
                <a:spcPts val="0"/>
              </a:spcBef>
              <a:buNone/>
            </a:pPr>
            <a:endParaRPr lang="de-DE" sz="2400" dirty="0"/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 smtClean="0"/>
              <a:t>          Spieler I und Spieler II haben in jeder Runde die Option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/>
              <a:t> </a:t>
            </a:r>
            <a:r>
              <a:rPr lang="de-DE" sz="2400" dirty="0" smtClean="0"/>
              <a:t>         zwischen A („weiter“) und D („unten“).</a:t>
            </a:r>
            <a:endParaRPr lang="de-DE" dirty="0"/>
          </a:p>
        </p:txBody>
      </p:sp>
      <p:cxnSp>
        <p:nvCxnSpPr>
          <p:cNvPr id="10" name="Gerade Verbindung mit Pfeil 9"/>
          <p:cNvCxnSpPr/>
          <p:nvPr/>
        </p:nvCxnSpPr>
        <p:spPr>
          <a:xfrm>
            <a:off x="1331640" y="2708920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>
          <a:xfrm>
            <a:off x="2483768" y="2708920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/>
          <p:nvPr/>
        </p:nvCxnSpPr>
        <p:spPr>
          <a:xfrm>
            <a:off x="3686572" y="2702619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>
            <a:off x="4860032" y="2708920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/>
          <p:nvPr/>
        </p:nvCxnSpPr>
        <p:spPr>
          <a:xfrm>
            <a:off x="6156176" y="2708920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>
            <a:off x="2483768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/>
          <p:nvPr/>
        </p:nvCxnSpPr>
        <p:spPr>
          <a:xfrm>
            <a:off x="3707904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/>
          <p:nvPr/>
        </p:nvCxnSpPr>
        <p:spPr>
          <a:xfrm>
            <a:off x="4860032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/>
          <p:nvPr/>
        </p:nvCxnSpPr>
        <p:spPr>
          <a:xfrm>
            <a:off x="6156176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/>
          <p:nvPr/>
        </p:nvCxnSpPr>
        <p:spPr>
          <a:xfrm>
            <a:off x="1331640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>
            <a:off x="1331640" y="2708920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Ungleich 3"/>
          <p:cNvSpPr/>
          <p:nvPr/>
        </p:nvSpPr>
        <p:spPr>
          <a:xfrm>
            <a:off x="6311044" y="2467659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8" name="Ungleich 17"/>
          <p:cNvSpPr/>
          <p:nvPr/>
        </p:nvSpPr>
        <p:spPr>
          <a:xfrm>
            <a:off x="5050904" y="2467659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71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„</a:t>
            </a:r>
            <a:r>
              <a:rPr lang="de-DE" b="1" dirty="0" err="1" smtClean="0"/>
              <a:t>Centipede</a:t>
            </a:r>
            <a:r>
              <a:rPr lang="de-DE" b="1" dirty="0" smtClean="0"/>
              <a:t>“-Spiel</a:t>
            </a:r>
            <a:br>
              <a:rPr lang="de-DE" b="1" dirty="0" smtClean="0"/>
            </a:br>
            <a:r>
              <a:rPr lang="de-DE" sz="2700" dirty="0" smtClean="0"/>
              <a:t>(Rosenthal 1981, nach </a:t>
            </a:r>
            <a:r>
              <a:rPr lang="de-DE" sz="2700" dirty="0" err="1" smtClean="0"/>
              <a:t>Fudenberg</a:t>
            </a:r>
            <a:r>
              <a:rPr lang="de-DE" sz="2700" dirty="0" smtClean="0"/>
              <a:t> &amp; </a:t>
            </a:r>
            <a:r>
              <a:rPr lang="de-DE" sz="2700" dirty="0" err="1" smtClean="0"/>
              <a:t>Tirole</a:t>
            </a:r>
            <a:r>
              <a:rPr lang="de-DE" sz="2700" dirty="0" smtClean="0"/>
              <a:t> 1991: 98)</a:t>
            </a:r>
            <a:endParaRPr lang="de-DE" sz="27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        </a:t>
            </a:r>
            <a:r>
              <a:rPr lang="de-DE" sz="2400" dirty="0" smtClean="0"/>
              <a:t>I   A1       II     A2      I      A3    II      A4       I      A5     </a:t>
            </a:r>
          </a:p>
          <a:p>
            <a:pPr marL="0" indent="0">
              <a:buNone/>
            </a:pPr>
            <a:r>
              <a:rPr lang="de-DE" sz="2400" dirty="0" smtClean="0"/>
              <a:t>      D1            D2             D3            D4              D5</a:t>
            </a:r>
            <a:endParaRPr lang="de-DE" sz="2400" dirty="0"/>
          </a:p>
          <a:p>
            <a:pPr marL="0" indent="0">
              <a:spcBef>
                <a:spcPts val="0"/>
              </a:spcBef>
              <a:buNone/>
            </a:pPr>
            <a:r>
              <a:rPr lang="de-DE" dirty="0" smtClean="0"/>
              <a:t>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dirty="0"/>
              <a:t> </a:t>
            </a:r>
            <a:r>
              <a:rPr lang="de-DE" dirty="0" smtClean="0"/>
              <a:t>    </a:t>
            </a:r>
            <a:r>
              <a:rPr lang="de-DE" sz="2400" dirty="0" smtClean="0"/>
              <a:t>(1,0)         (0,1)          (3,0)                    </a:t>
            </a:r>
          </a:p>
          <a:p>
            <a:pPr marL="0" indent="0">
              <a:spcBef>
                <a:spcPts val="0"/>
              </a:spcBef>
              <a:buNone/>
            </a:pPr>
            <a:endParaRPr lang="de-DE" sz="2400" dirty="0"/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 smtClean="0"/>
              <a:t>          Spieler I und Spieler II haben in jeder Runde die Option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/>
              <a:t> </a:t>
            </a:r>
            <a:r>
              <a:rPr lang="de-DE" sz="2400" dirty="0" smtClean="0"/>
              <a:t>         zwischen A („weiter“) und D („unten“).</a:t>
            </a:r>
            <a:endParaRPr lang="de-DE" dirty="0"/>
          </a:p>
        </p:txBody>
      </p:sp>
      <p:cxnSp>
        <p:nvCxnSpPr>
          <p:cNvPr id="10" name="Gerade Verbindung mit Pfeil 9"/>
          <p:cNvCxnSpPr/>
          <p:nvPr/>
        </p:nvCxnSpPr>
        <p:spPr>
          <a:xfrm>
            <a:off x="1331640" y="2708920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>
          <a:xfrm>
            <a:off x="2483768" y="2708920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/>
          <p:nvPr/>
        </p:nvCxnSpPr>
        <p:spPr>
          <a:xfrm>
            <a:off x="3686572" y="2702619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>
            <a:off x="4860032" y="2708920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/>
          <p:nvPr/>
        </p:nvCxnSpPr>
        <p:spPr>
          <a:xfrm>
            <a:off x="6156176" y="2708920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>
            <a:off x="2483768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/>
          <p:nvPr/>
        </p:nvCxnSpPr>
        <p:spPr>
          <a:xfrm>
            <a:off x="3707904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/>
          <p:nvPr/>
        </p:nvCxnSpPr>
        <p:spPr>
          <a:xfrm>
            <a:off x="4860032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/>
          <p:nvPr/>
        </p:nvCxnSpPr>
        <p:spPr>
          <a:xfrm>
            <a:off x="6156176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/>
          <p:nvPr/>
        </p:nvCxnSpPr>
        <p:spPr>
          <a:xfrm>
            <a:off x="1331640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>
            <a:off x="1331640" y="2708920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Ungleich 3"/>
          <p:cNvSpPr/>
          <p:nvPr/>
        </p:nvSpPr>
        <p:spPr>
          <a:xfrm>
            <a:off x="6311044" y="2467659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8" name="Ungleich 17"/>
          <p:cNvSpPr/>
          <p:nvPr/>
        </p:nvSpPr>
        <p:spPr>
          <a:xfrm>
            <a:off x="5050904" y="2467659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9" name="Ungleich 18"/>
          <p:cNvSpPr/>
          <p:nvPr/>
        </p:nvSpPr>
        <p:spPr>
          <a:xfrm>
            <a:off x="3805436" y="2456200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88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„</a:t>
            </a:r>
            <a:r>
              <a:rPr lang="de-DE" b="1" dirty="0" err="1" smtClean="0"/>
              <a:t>Centipede</a:t>
            </a:r>
            <a:r>
              <a:rPr lang="de-DE" b="1" dirty="0" smtClean="0"/>
              <a:t>“-Spiel</a:t>
            </a:r>
            <a:br>
              <a:rPr lang="de-DE" b="1" dirty="0" smtClean="0"/>
            </a:br>
            <a:r>
              <a:rPr lang="de-DE" sz="2700" dirty="0" smtClean="0"/>
              <a:t>(Rosenthal 1981, nach </a:t>
            </a:r>
            <a:r>
              <a:rPr lang="de-DE" sz="2700" dirty="0" err="1" smtClean="0"/>
              <a:t>Fudenberg</a:t>
            </a:r>
            <a:r>
              <a:rPr lang="de-DE" sz="2700" dirty="0" smtClean="0"/>
              <a:t> &amp; </a:t>
            </a:r>
            <a:r>
              <a:rPr lang="de-DE" sz="2700" dirty="0" err="1" smtClean="0"/>
              <a:t>Tirole</a:t>
            </a:r>
            <a:r>
              <a:rPr lang="de-DE" sz="2700" dirty="0" smtClean="0"/>
              <a:t> 1991: 98)</a:t>
            </a:r>
            <a:endParaRPr lang="de-DE" sz="27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        </a:t>
            </a:r>
            <a:r>
              <a:rPr lang="de-DE" sz="2400" dirty="0" smtClean="0"/>
              <a:t>I   A1       II     A2      I      A3    II      A4       I      A5     </a:t>
            </a:r>
          </a:p>
          <a:p>
            <a:pPr marL="0" indent="0">
              <a:buNone/>
            </a:pPr>
            <a:r>
              <a:rPr lang="de-DE" sz="2400" dirty="0" smtClean="0"/>
              <a:t>      D1            D2             D3            D4              D5</a:t>
            </a:r>
            <a:endParaRPr lang="de-DE" sz="2400" dirty="0"/>
          </a:p>
          <a:p>
            <a:pPr marL="0" indent="0">
              <a:spcBef>
                <a:spcPts val="0"/>
              </a:spcBef>
              <a:buNone/>
            </a:pPr>
            <a:r>
              <a:rPr lang="de-DE" dirty="0" smtClean="0"/>
              <a:t>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dirty="0"/>
              <a:t> </a:t>
            </a:r>
            <a:r>
              <a:rPr lang="de-DE" dirty="0" smtClean="0"/>
              <a:t>    </a:t>
            </a:r>
            <a:r>
              <a:rPr lang="de-DE" sz="2400" dirty="0" smtClean="0"/>
              <a:t>(1,0)         (0,1)          </a:t>
            </a:r>
            <a:r>
              <a:rPr lang="de-DE" sz="2400" dirty="0" smtClean="0"/>
              <a:t>                    </a:t>
            </a:r>
            <a:endParaRPr lang="de-DE" sz="2400" dirty="0" smtClean="0"/>
          </a:p>
          <a:p>
            <a:pPr marL="0" indent="0">
              <a:spcBef>
                <a:spcPts val="0"/>
              </a:spcBef>
              <a:buNone/>
            </a:pPr>
            <a:endParaRPr lang="de-DE" sz="2400" dirty="0"/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 smtClean="0"/>
              <a:t>          Spieler I und Spieler II haben in jeder Runde die Option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/>
              <a:t> </a:t>
            </a:r>
            <a:r>
              <a:rPr lang="de-DE" sz="2400" dirty="0" smtClean="0"/>
              <a:t>         zwischen A („weiter“) und D („unten“).</a:t>
            </a:r>
            <a:endParaRPr lang="de-DE" dirty="0"/>
          </a:p>
        </p:txBody>
      </p:sp>
      <p:cxnSp>
        <p:nvCxnSpPr>
          <p:cNvPr id="10" name="Gerade Verbindung mit Pfeil 9"/>
          <p:cNvCxnSpPr/>
          <p:nvPr/>
        </p:nvCxnSpPr>
        <p:spPr>
          <a:xfrm>
            <a:off x="1331640" y="2708920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>
          <a:xfrm>
            <a:off x="2483768" y="2708920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/>
          <p:nvPr/>
        </p:nvCxnSpPr>
        <p:spPr>
          <a:xfrm>
            <a:off x="3686572" y="2702619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>
            <a:off x="4860032" y="2708920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/>
          <p:nvPr/>
        </p:nvCxnSpPr>
        <p:spPr>
          <a:xfrm>
            <a:off x="6156176" y="2708920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>
            <a:off x="2483768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/>
          <p:nvPr/>
        </p:nvCxnSpPr>
        <p:spPr>
          <a:xfrm>
            <a:off x="3707904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/>
          <p:nvPr/>
        </p:nvCxnSpPr>
        <p:spPr>
          <a:xfrm>
            <a:off x="4860032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/>
          <p:nvPr/>
        </p:nvCxnSpPr>
        <p:spPr>
          <a:xfrm>
            <a:off x="6156176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/>
          <p:nvPr/>
        </p:nvCxnSpPr>
        <p:spPr>
          <a:xfrm>
            <a:off x="1331640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>
            <a:off x="1331640" y="2708920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Ungleich 3"/>
          <p:cNvSpPr/>
          <p:nvPr/>
        </p:nvSpPr>
        <p:spPr>
          <a:xfrm>
            <a:off x="6311044" y="2467659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8" name="Ungleich 17"/>
          <p:cNvSpPr/>
          <p:nvPr/>
        </p:nvSpPr>
        <p:spPr>
          <a:xfrm>
            <a:off x="5050904" y="2467659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9" name="Ungleich 18"/>
          <p:cNvSpPr/>
          <p:nvPr/>
        </p:nvSpPr>
        <p:spPr>
          <a:xfrm>
            <a:off x="3805436" y="2456200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21" name="Ungleich 20"/>
          <p:cNvSpPr/>
          <p:nvPr/>
        </p:nvSpPr>
        <p:spPr>
          <a:xfrm>
            <a:off x="2616684" y="2449899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48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„</a:t>
            </a:r>
            <a:r>
              <a:rPr lang="de-DE" b="1" dirty="0" err="1" smtClean="0"/>
              <a:t>Centipede</a:t>
            </a:r>
            <a:r>
              <a:rPr lang="de-DE" b="1" dirty="0" smtClean="0"/>
              <a:t>“-Spiel</a:t>
            </a:r>
            <a:br>
              <a:rPr lang="de-DE" b="1" dirty="0" smtClean="0"/>
            </a:br>
            <a:r>
              <a:rPr lang="de-DE" sz="2700" dirty="0" smtClean="0"/>
              <a:t>(Rosenthal 1981, nach </a:t>
            </a:r>
            <a:r>
              <a:rPr lang="de-DE" sz="2700" dirty="0" err="1" smtClean="0"/>
              <a:t>Fudenberg</a:t>
            </a:r>
            <a:r>
              <a:rPr lang="de-DE" sz="2700" dirty="0" smtClean="0"/>
              <a:t> &amp; </a:t>
            </a:r>
            <a:r>
              <a:rPr lang="de-DE" sz="2700" dirty="0" err="1" smtClean="0"/>
              <a:t>Tirole</a:t>
            </a:r>
            <a:r>
              <a:rPr lang="de-DE" sz="2700" dirty="0" smtClean="0"/>
              <a:t> 1991: 98)</a:t>
            </a:r>
            <a:endParaRPr lang="de-DE" sz="27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        </a:t>
            </a:r>
            <a:r>
              <a:rPr lang="de-DE" sz="2400" dirty="0" smtClean="0"/>
              <a:t>I   A1       II     A2      I      A3    II      A4       I      A5     </a:t>
            </a:r>
          </a:p>
          <a:p>
            <a:pPr marL="0" indent="0">
              <a:buNone/>
            </a:pPr>
            <a:r>
              <a:rPr lang="de-DE" sz="2400" dirty="0" smtClean="0"/>
              <a:t>      D1            D2             D3            D4              D5</a:t>
            </a:r>
            <a:endParaRPr lang="de-DE" sz="2400" dirty="0"/>
          </a:p>
          <a:p>
            <a:pPr marL="0" indent="0">
              <a:spcBef>
                <a:spcPts val="0"/>
              </a:spcBef>
              <a:buNone/>
            </a:pPr>
            <a:r>
              <a:rPr lang="de-DE" dirty="0" smtClean="0"/>
              <a:t>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dirty="0"/>
              <a:t> </a:t>
            </a:r>
            <a:r>
              <a:rPr lang="de-DE" dirty="0" smtClean="0"/>
              <a:t>    </a:t>
            </a:r>
            <a:r>
              <a:rPr lang="de-DE" sz="2400" dirty="0" smtClean="0"/>
              <a:t>(1,0)        </a:t>
            </a:r>
            <a:r>
              <a:rPr lang="de-DE" sz="2400" dirty="0" smtClean="0"/>
              <a:t>                             </a:t>
            </a:r>
            <a:endParaRPr lang="de-DE" sz="2400" dirty="0" smtClean="0"/>
          </a:p>
          <a:p>
            <a:pPr marL="0" indent="0">
              <a:spcBef>
                <a:spcPts val="0"/>
              </a:spcBef>
              <a:buNone/>
            </a:pPr>
            <a:endParaRPr lang="de-DE" sz="2400" dirty="0"/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 smtClean="0"/>
              <a:t>          Spieler I und Spieler II haben in jeder Runde die Option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/>
              <a:t> </a:t>
            </a:r>
            <a:r>
              <a:rPr lang="de-DE" sz="2400" dirty="0" smtClean="0"/>
              <a:t>         zwischen A („weiter“) und D („unten“).</a:t>
            </a:r>
            <a:endParaRPr lang="de-DE" dirty="0"/>
          </a:p>
        </p:txBody>
      </p:sp>
      <p:cxnSp>
        <p:nvCxnSpPr>
          <p:cNvPr id="10" name="Gerade Verbindung mit Pfeil 9"/>
          <p:cNvCxnSpPr/>
          <p:nvPr/>
        </p:nvCxnSpPr>
        <p:spPr>
          <a:xfrm>
            <a:off x="1331640" y="2708920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>
          <a:xfrm>
            <a:off x="2483768" y="2708920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/>
          <p:nvPr/>
        </p:nvCxnSpPr>
        <p:spPr>
          <a:xfrm>
            <a:off x="3686572" y="2702619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>
            <a:off x="4860032" y="2708920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/>
          <p:nvPr/>
        </p:nvCxnSpPr>
        <p:spPr>
          <a:xfrm>
            <a:off x="6156176" y="2708920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>
            <a:off x="2483768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/>
          <p:nvPr/>
        </p:nvCxnSpPr>
        <p:spPr>
          <a:xfrm>
            <a:off x="3707904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/>
          <p:nvPr/>
        </p:nvCxnSpPr>
        <p:spPr>
          <a:xfrm>
            <a:off x="4860032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/>
          <p:nvPr/>
        </p:nvCxnSpPr>
        <p:spPr>
          <a:xfrm>
            <a:off x="6156176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/>
          <p:nvPr/>
        </p:nvCxnSpPr>
        <p:spPr>
          <a:xfrm>
            <a:off x="1331640" y="2708920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>
            <a:off x="1331640" y="2708920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Ungleich 3"/>
          <p:cNvSpPr/>
          <p:nvPr/>
        </p:nvSpPr>
        <p:spPr>
          <a:xfrm>
            <a:off x="6311044" y="2467659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8" name="Ungleich 17"/>
          <p:cNvSpPr/>
          <p:nvPr/>
        </p:nvSpPr>
        <p:spPr>
          <a:xfrm>
            <a:off x="5050904" y="2467659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9" name="Ungleich 18"/>
          <p:cNvSpPr/>
          <p:nvPr/>
        </p:nvSpPr>
        <p:spPr>
          <a:xfrm>
            <a:off x="3805436" y="2456200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21" name="Ungleich 20"/>
          <p:cNvSpPr/>
          <p:nvPr/>
        </p:nvSpPr>
        <p:spPr>
          <a:xfrm>
            <a:off x="2616684" y="2449899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23" name="Ungleich 22"/>
          <p:cNvSpPr/>
          <p:nvPr/>
        </p:nvSpPr>
        <p:spPr>
          <a:xfrm>
            <a:off x="1450504" y="2477839"/>
            <a:ext cx="914400" cy="50544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23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652</Words>
  <Application>Microsoft Office PowerPoint</Application>
  <PresentationFormat>Bildschirmpräsentation (4:3)</PresentationFormat>
  <Paragraphs>110</Paragraphs>
  <Slides>15</Slides>
  <Notes>3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7" baseType="lpstr">
      <vt:lpstr>Larissa</vt:lpstr>
      <vt:lpstr>Equation</vt:lpstr>
      <vt:lpstr>Vertrauensspiel: Wem vertrauen Sie? </vt:lpstr>
      <vt:lpstr>Vertrauensspiel: Wem vertrauen Sie? </vt:lpstr>
      <vt:lpstr>Vertrauensspiel: Wem vertrauen Sie? </vt:lpstr>
      <vt:lpstr>„Centipede“-Spiel (Rosenthal 1981, nach Fudenberg &amp; Tirole 1991: 98)</vt:lpstr>
      <vt:lpstr>„Centipede“-Spiel (Rosenthal 1981, nach Fudenberg &amp; Tirole 1991: 98)</vt:lpstr>
      <vt:lpstr>„Centipede“-Spiel (Rosenthal 1981, nach Fudenberg &amp; Tirole 1991: 98)</vt:lpstr>
      <vt:lpstr>„Centipede“-Spiel (Rosenthal 1981, nach Fudenberg &amp; Tirole 1991: 98)</vt:lpstr>
      <vt:lpstr>„Centipede“-Spiel (Rosenthal 1981, nach Fudenberg &amp; Tirole 1991: 98)</vt:lpstr>
      <vt:lpstr>„Centipede“-Spiel (Rosenthal 1981, nach Fudenberg &amp; Tirole 1991: 98)</vt:lpstr>
      <vt:lpstr>„Centipede“-Spiel (Rosenthal 1981, nach Fudenberg &amp; Tirole 1991: 98)</vt:lpstr>
      <vt:lpstr>Centipede-Spiel  (frei nach Ken Binmore, Fun and Games, 1992:164p.)</vt:lpstr>
      <vt:lpstr>PowerPoint-Präsentation</vt:lpstr>
      <vt:lpstr>PowerPoint-Präsentation</vt:lpstr>
      <vt:lpstr>PowerPoint-Präsentation</vt:lpstr>
      <vt:lpstr>PowerPoint-Präsentation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„Centipede“-Spiel (Rosenthal 1981)</dc:title>
  <dc:creator>Andreas</dc:creator>
  <cp:lastModifiedBy>Andreas</cp:lastModifiedBy>
  <cp:revision>11</cp:revision>
  <dcterms:created xsi:type="dcterms:W3CDTF">2014-02-08T17:36:02Z</dcterms:created>
  <dcterms:modified xsi:type="dcterms:W3CDTF">2014-02-08T20:15:23Z</dcterms:modified>
</cp:coreProperties>
</file>