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73"/>
  </p:notesMasterIdLst>
  <p:sldIdLst>
    <p:sldId id="374" r:id="rId3"/>
    <p:sldId id="375" r:id="rId4"/>
    <p:sldId id="263" r:id="rId5"/>
    <p:sldId id="376" r:id="rId6"/>
    <p:sldId id="377" r:id="rId7"/>
    <p:sldId id="262" r:id="rId8"/>
    <p:sldId id="378" r:id="rId9"/>
    <p:sldId id="371" r:id="rId10"/>
    <p:sldId id="379" r:id="rId11"/>
    <p:sldId id="380" r:id="rId12"/>
    <p:sldId id="381" r:id="rId13"/>
    <p:sldId id="382" r:id="rId14"/>
    <p:sldId id="318" r:id="rId15"/>
    <p:sldId id="319" r:id="rId16"/>
    <p:sldId id="320" r:id="rId17"/>
    <p:sldId id="321" r:id="rId18"/>
    <p:sldId id="344" r:id="rId19"/>
    <p:sldId id="346" r:id="rId20"/>
    <p:sldId id="387" r:id="rId21"/>
    <p:sldId id="337" r:id="rId22"/>
    <p:sldId id="272" r:id="rId23"/>
    <p:sldId id="273" r:id="rId24"/>
    <p:sldId id="302" r:id="rId25"/>
    <p:sldId id="301" r:id="rId26"/>
    <p:sldId id="274" r:id="rId27"/>
    <p:sldId id="339" r:id="rId28"/>
    <p:sldId id="388" r:id="rId29"/>
    <p:sldId id="307" r:id="rId30"/>
    <p:sldId id="314" r:id="rId31"/>
    <p:sldId id="285" r:id="rId32"/>
    <p:sldId id="341" r:id="rId33"/>
    <p:sldId id="283" r:id="rId34"/>
    <p:sldId id="342" r:id="rId35"/>
    <p:sldId id="343" r:id="rId36"/>
    <p:sldId id="284" r:id="rId37"/>
    <p:sldId id="345" r:id="rId38"/>
    <p:sldId id="362" r:id="rId39"/>
    <p:sldId id="359" r:id="rId40"/>
    <p:sldId id="309" r:id="rId41"/>
    <p:sldId id="311" r:id="rId42"/>
    <p:sldId id="315" r:id="rId43"/>
    <p:sldId id="316" r:id="rId44"/>
    <p:sldId id="353" r:id="rId45"/>
    <p:sldId id="357" r:id="rId46"/>
    <p:sldId id="352" r:id="rId47"/>
    <p:sldId id="354" r:id="rId48"/>
    <p:sldId id="364" r:id="rId49"/>
    <p:sldId id="363" r:id="rId50"/>
    <p:sldId id="313" r:id="rId51"/>
    <p:sldId id="369" r:id="rId52"/>
    <p:sldId id="370" r:id="rId53"/>
    <p:sldId id="333" r:id="rId54"/>
    <p:sldId id="350" r:id="rId55"/>
    <p:sldId id="351" r:id="rId56"/>
    <p:sldId id="348" r:id="rId57"/>
    <p:sldId id="349" r:id="rId58"/>
    <p:sldId id="366" r:id="rId59"/>
    <p:sldId id="367" r:id="rId60"/>
    <p:sldId id="372" r:id="rId61"/>
    <p:sldId id="368" r:id="rId62"/>
    <p:sldId id="299" r:id="rId63"/>
    <p:sldId id="297" r:id="rId64"/>
    <p:sldId id="295" r:id="rId65"/>
    <p:sldId id="294" r:id="rId66"/>
    <p:sldId id="296" r:id="rId67"/>
    <p:sldId id="365" r:id="rId68"/>
    <p:sldId id="347" r:id="rId69"/>
    <p:sldId id="389" r:id="rId70"/>
    <p:sldId id="276" r:id="rId71"/>
    <p:sldId id="373" r:id="rId72"/>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1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675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07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48C4C72-1424-4904-BC02-2E3B5E577229}" type="slidenum">
              <a:rPr lang="de-DE"/>
              <a:pPr>
                <a:defRPr/>
              </a:pPr>
              <a:t>‹#›</a:t>
            </a:fld>
            <a:endParaRPr lang="de-DE"/>
          </a:p>
        </p:txBody>
      </p:sp>
    </p:spTree>
    <p:extLst>
      <p:ext uri="{BB962C8B-B14F-4D97-AF65-F5344CB8AC3E}">
        <p14:creationId xmlns:p14="http://schemas.microsoft.com/office/powerpoint/2010/main" val="2418802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533AF5C-2E1E-4D00-9E62-F87701DF5149}" type="slidenum">
              <a:rPr lang="de-DE" smtClean="0"/>
              <a:pPr/>
              <a:t>14</a:t>
            </a:fld>
            <a:endParaRPr lang="de-DE"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8CAEA10-F634-44ED-B001-6DAEBAE9EFB8}" type="slidenum">
              <a:rPr lang="de-DE" smtClean="0"/>
              <a:pPr/>
              <a:t>15</a:t>
            </a:fld>
            <a:endParaRPr lang="de-DE"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EF9A367-F46B-4D43-8565-F76B09C5D9DF}" type="slidenum">
              <a:rPr lang="de-DE" smtClean="0"/>
              <a:pPr/>
              <a:t>16</a:t>
            </a:fld>
            <a:endParaRPr lang="de-DE"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BE078F2F-AC75-48B7-A237-C7856DBEFC39}" type="slidenum">
              <a:rPr lang="de-DE" sz="1200"/>
              <a:pPr algn="r"/>
              <a:t>17</a:t>
            </a:fld>
            <a:endParaRPr lang="de-DE"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2C6D359A-AD13-4B13-A2F5-7B63D8CDB61B}" type="slidenum">
              <a:rPr lang="de-DE" sz="1200"/>
              <a:pPr algn="r"/>
              <a:t>18</a:t>
            </a:fld>
            <a:endParaRPr lang="de-DE"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9F4EC6A-6F78-48E3-9940-87DD115E5CF8}" type="slidenum">
              <a:rPr lang="de-DE" smtClean="0"/>
              <a:pPr/>
              <a:t>19</a:t>
            </a:fld>
            <a:endParaRPr lang="de-DE"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9F4EC6A-6F78-48E3-9940-87DD115E5CF8}" type="slidenum">
              <a:rPr lang="de-DE" smtClean="0"/>
              <a:pPr/>
              <a:t>20</a:t>
            </a:fld>
            <a:endParaRPr lang="de-DE"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78D7A65-F006-433F-A1AF-C71F4201A8FE}" type="slidenum">
              <a:rPr lang="de-DE" smtClean="0"/>
              <a:pPr/>
              <a:t>21</a:t>
            </a:fld>
            <a:endParaRPr lang="de-DE"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E58EB59-6AF8-41B7-B442-C49685A6189C}" type="slidenum">
              <a:rPr lang="de-DE" smtClean="0"/>
              <a:pPr/>
              <a:t>22</a:t>
            </a:fld>
            <a:endParaRPr lang="de-DE"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85BBC6C-AEA9-4613-989C-EA6A9A591661}" type="slidenum">
              <a:rPr lang="de-DE" smtClean="0"/>
              <a:pPr/>
              <a:t>23</a:t>
            </a:fld>
            <a:endParaRPr lang="de-DE"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768BBC3-9797-4EC7-95EE-6A2859769976}" type="slidenum">
              <a:rPr lang="de-DE" smtClean="0"/>
              <a:pPr/>
              <a:t>3</a:t>
            </a:fld>
            <a:endParaRPr lang="de-DE"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A47CC31-61EB-48FC-BB7E-E5E13DAF8436}" type="slidenum">
              <a:rPr lang="de-DE" smtClean="0"/>
              <a:pPr/>
              <a:t>24</a:t>
            </a:fld>
            <a:endParaRPr lang="de-DE"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48BBA51-2175-4955-B0EC-ADBDBE2742CF}" type="slidenum">
              <a:rPr lang="de-DE" smtClean="0"/>
              <a:pPr/>
              <a:t>25</a:t>
            </a:fld>
            <a:endParaRPr lang="de-DE"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AB3D014-8A59-4E49-B996-1D211BDBD6A7}" type="slidenum">
              <a:rPr lang="de-DE" smtClean="0"/>
              <a:pPr/>
              <a:t>28</a:t>
            </a:fld>
            <a:endParaRPr lang="de-DE"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C41495E-8798-47C9-B5A5-3277FC2FF782}" type="slidenum">
              <a:rPr lang="de-DE" smtClean="0"/>
              <a:pPr/>
              <a:t>29</a:t>
            </a:fld>
            <a:endParaRPr lang="de-DE"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A9C8009-C472-4926-A039-EAA7EDE23BC3}" type="slidenum">
              <a:rPr lang="de-DE" smtClean="0"/>
              <a:pPr/>
              <a:t>30</a:t>
            </a:fld>
            <a:endParaRPr lang="de-DE"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8C6CD6C-AA2F-4A6E-B94A-4504CA639063}" type="slidenum">
              <a:rPr lang="de-DE" smtClean="0"/>
              <a:pPr/>
              <a:t>32</a:t>
            </a:fld>
            <a:endParaRPr lang="de-DE"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CF3ABEE6-084B-4746-9334-9E8D479609FE}" type="slidenum">
              <a:rPr lang="de-DE" sz="1200"/>
              <a:pPr algn="r"/>
              <a:t>34</a:t>
            </a:fld>
            <a:endParaRPr lang="de-DE"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1450DBC-CDCF-48E0-B8EE-03F2D88F74A5}" type="slidenum">
              <a:rPr lang="de-DE" smtClean="0"/>
              <a:pPr/>
              <a:t>6</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6E892BB-9243-4F18-81A0-4C2C5237AAD6}" type="slidenum">
              <a:rPr lang="de-DE" smtClean="0"/>
              <a:pPr/>
              <a:t>35</a:t>
            </a:fld>
            <a:endParaRPr lang="de-DE"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ECF3357-7E34-4D50-A1C7-54EAC18862CB}" type="slidenum">
              <a:rPr lang="de-DE" smtClean="0"/>
              <a:pPr/>
              <a:t>39</a:t>
            </a:fld>
            <a:endParaRPr lang="de-DE"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3B5CE55-DF82-4F97-A9B5-E52A490CD918}" type="slidenum">
              <a:rPr lang="de-DE" smtClean="0"/>
              <a:pPr/>
              <a:t>40</a:t>
            </a:fld>
            <a:endParaRPr lang="de-DE"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8884160-2DE8-4A80-9D50-835D3639CA9D}" type="slidenum">
              <a:rPr lang="de-DE" smtClean="0"/>
              <a:pPr/>
              <a:t>41</a:t>
            </a:fld>
            <a:endParaRPr lang="de-DE"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34E29DC-3E74-4DB2-9116-DDA21780D23D}" type="slidenum">
              <a:rPr lang="de-DE" smtClean="0"/>
              <a:pPr/>
              <a:t>42</a:t>
            </a:fld>
            <a:endParaRPr lang="de-DE"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679450" y="4718050"/>
            <a:ext cx="5438775" cy="4465638"/>
          </a:xfrm>
          <a:noFill/>
          <a:ln/>
        </p:spPr>
        <p:txBody>
          <a:bodyPr/>
          <a:lstStyle/>
          <a:p>
            <a:pPr eaLnBrk="1" hangingPunct="1"/>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C431C89-D5E3-4FAE-92F6-735A33BA711C}" type="slidenum">
              <a:rPr lang="de-DE" smtClean="0"/>
              <a:pPr/>
              <a:t>49</a:t>
            </a:fld>
            <a:endParaRPr lang="de-DE"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679450" y="4718050"/>
            <a:ext cx="5438775" cy="4465638"/>
          </a:xfrm>
          <a:noFill/>
          <a:ln/>
        </p:spPr>
        <p:txBody>
          <a:bodyPr/>
          <a:lstStyle/>
          <a:p>
            <a:pPr eaLnBrk="1" hangingPunct="1"/>
            <a:endParaRPr 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xfrm>
            <a:off x="679450" y="4718050"/>
            <a:ext cx="5438775" cy="4465638"/>
          </a:xfrm>
          <a:noFill/>
          <a:ln/>
        </p:spPr>
        <p:txBody>
          <a:bodyPr/>
          <a:lstStyle/>
          <a:p>
            <a:pPr eaLnBrk="1" hangingPunct="1"/>
            <a:endParaRPr 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D8ACE93-26D4-48FD-A632-6D21A8508F8A}" type="slidenum">
              <a:rPr lang="de-DE" smtClean="0"/>
              <a:pPr/>
              <a:t>52</a:t>
            </a:fld>
            <a:endParaRPr lang="de-DE"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EC5A0F8E-25BC-4A48-B9E5-1391DB3ED76F}" type="slidenum">
              <a:rPr lang="de-DE" sz="1200"/>
              <a:pPr algn="r"/>
              <a:t>53</a:t>
            </a:fld>
            <a:endParaRPr lang="de-DE"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C48CDD65-9900-48AC-851F-A30133EF8052}" type="slidenum">
              <a:rPr lang="de-DE" sz="1200"/>
              <a:pPr algn="r"/>
              <a:t>54</a:t>
            </a:fld>
            <a:endParaRPr lang="de-DE"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8F1D2A3-471B-4836-B621-2995D7E9BD0D}" type="slidenum">
              <a:rPr lang="de-DE" smtClean="0"/>
              <a:pPr/>
              <a:t>9</a:t>
            </a:fld>
            <a:endParaRPr lang="de-DE"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414F0E42-4027-4D34-89FF-26536720B1C0}" type="slidenum">
              <a:rPr lang="de-DE" sz="1200"/>
              <a:pPr algn="r"/>
              <a:t>55</a:t>
            </a:fld>
            <a:endParaRPr lang="de-DE"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7C1CB464-DDED-47AD-8673-7E88710CF40F}" type="slidenum">
              <a:rPr lang="de-DE" sz="1200"/>
              <a:pPr algn="r"/>
              <a:t>56</a:t>
            </a:fld>
            <a:endParaRPr lang="de-DE"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8B4EC78F-6CB3-4335-A488-2ABE3EF32DB2}" type="slidenum">
              <a:rPr lang="de-DE" smtClean="0"/>
              <a:pPr/>
              <a:t>61</a:t>
            </a:fld>
            <a:endParaRPr lang="de-DE"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2303555-E994-40FA-8EE0-AAEFA57B54E7}" type="slidenum">
              <a:rPr lang="de-DE" smtClean="0"/>
              <a:pPr/>
              <a:t>62</a:t>
            </a:fld>
            <a:endParaRPr lang="de-DE"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FBA6CDF-FDE4-4938-8CF1-E30A8169A69B}" type="slidenum">
              <a:rPr lang="de-DE" smtClean="0"/>
              <a:pPr/>
              <a:t>63</a:t>
            </a:fld>
            <a:endParaRPr lang="de-DE"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2519515-4ECE-4811-905F-4F134AED5D70}" type="slidenum">
              <a:rPr lang="de-DE" smtClean="0"/>
              <a:pPr/>
              <a:t>64</a:t>
            </a:fld>
            <a:endParaRPr lang="de-DE"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0D28C14-9B23-4B9A-873E-6B2DABD0B564}" type="slidenum">
              <a:rPr lang="de-DE" smtClean="0"/>
              <a:pPr/>
              <a:t>10</a:t>
            </a:fld>
            <a:endParaRPr lang="de-DE"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B0ED8A7-0754-4C2D-B1F1-DE266A2860EE}" type="slidenum">
              <a:rPr lang="de-DE" smtClean="0"/>
              <a:pPr/>
              <a:t>65</a:t>
            </a:fld>
            <a:endParaRPr lang="de-DE"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anchor="b"/>
          <a:lstStyle/>
          <a:p>
            <a:pPr algn="r"/>
            <a:fld id="{B30C8D38-5585-4C9B-A0AA-4FD0FF0EB35B}" type="slidenum">
              <a:rPr lang="de-DE" sz="1200"/>
              <a:pPr algn="r"/>
              <a:t>66</a:t>
            </a:fld>
            <a:endParaRPr lang="de-DE"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662955EE-8E26-4D36-B265-E65A1A8124DD}" type="slidenum">
              <a:rPr lang="de-DE" smtClean="0"/>
              <a:pPr/>
              <a:t>69</a:t>
            </a:fld>
            <a:endParaRPr lang="de-DE"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0D28C14-9B23-4B9A-873E-6B2DABD0B564}" type="slidenum">
              <a:rPr lang="de-DE" smtClean="0"/>
              <a:pPr/>
              <a:t>11</a:t>
            </a:fld>
            <a:endParaRPr lang="de-DE"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D143AC3-FB8E-4DF3-A81D-DCEFEE1C23AD}" type="slidenum">
              <a:rPr lang="de-DE" smtClean="0"/>
              <a:pPr/>
              <a:t>12</a:t>
            </a:fld>
            <a:endParaRPr lang="de-DE"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7DF1EB6-0F2C-43C5-BDD8-AC587510EB12}" type="slidenum">
              <a:rPr lang="de-DE" smtClean="0"/>
              <a:pPr/>
              <a:t>13</a:t>
            </a:fld>
            <a:endParaRPr lang="de-DE"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841AF7D-6CF6-4BE6-B830-7CFB98D73E5E}"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BE43582-24E0-4B6E-8479-AEF72BA627A8}"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7B7FE21-FE9F-48C7-B0ED-D14EB30A260E}"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CH"/>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381000" y="1751013"/>
            <a:ext cx="41148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751013"/>
            <a:ext cx="41148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F2BE14A-2E3C-4048-8A96-2DE0B37E66DD}"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57263"/>
            <a:ext cx="2095500" cy="5472112"/>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81000" y="957263"/>
            <a:ext cx="6134100" cy="547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CAF133C-A7C9-4F6C-B0D4-B60C9E253139}"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6D36DD7-5E2D-4D7F-A5AE-5076F67417E1}"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72A4991-78E2-448F-A5B1-EEADFE9E2B35}"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40DF0620-477B-4453-AB86-9349CB57BB5E}"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ED81268-22D5-4B45-878C-36B78C2F579B}"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3493C7E-463D-459B-8348-9B1D1665A5DD}"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584B730-9AD5-425B-89D9-F41FD39B5726}"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C7B4008-323B-4D64-BE41-4FE11262C266}"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Grafik 20" descr="footer.jpg"/>
          <p:cNvPicPr>
            <a:picLocks noChangeAspect="1"/>
          </p:cNvPicPr>
          <p:nvPr userDrawn="1"/>
        </p:nvPicPr>
        <p:blipFill>
          <a:blip r:embed="rId13" cstate="print"/>
          <a:srcRect l="307" r="360" b="8740"/>
          <a:stretch>
            <a:fillRect/>
          </a:stretch>
        </p:blipFill>
        <p:spPr bwMode="auto">
          <a:xfrm>
            <a:off x="0" y="6577013"/>
            <a:ext cx="9144000" cy="295275"/>
          </a:xfrm>
          <a:prstGeom prst="rect">
            <a:avLst/>
          </a:prstGeom>
          <a:noFill/>
          <a:ln w="9525">
            <a:noFill/>
            <a:miter lim="800000"/>
            <a:headEnd/>
            <a:tailEnd/>
          </a:ln>
        </p:spPr>
      </p:pic>
      <p:sp>
        <p:nvSpPr>
          <p:cNvPr id="16" name="Line 16"/>
          <p:cNvSpPr>
            <a:spLocks noChangeShapeType="1"/>
          </p:cNvSpPr>
          <p:nvPr userDrawn="1"/>
        </p:nvSpPr>
        <p:spPr bwMode="auto">
          <a:xfrm>
            <a:off x="8763000" y="-11113"/>
            <a:ext cx="0" cy="150813"/>
          </a:xfrm>
          <a:prstGeom prst="line">
            <a:avLst/>
          </a:prstGeom>
          <a:noFill/>
          <a:ln w="6350">
            <a:solidFill>
              <a:schemeClr val="accent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sp>
        <p:nvSpPr>
          <p:cNvPr id="17" name="Line 17"/>
          <p:cNvSpPr>
            <a:spLocks noChangeShapeType="1"/>
          </p:cNvSpPr>
          <p:nvPr userDrawn="1"/>
        </p:nvSpPr>
        <p:spPr bwMode="auto">
          <a:xfrm>
            <a:off x="7092950" y="-11113"/>
            <a:ext cx="0" cy="150813"/>
          </a:xfrm>
          <a:prstGeom prst="line">
            <a:avLst/>
          </a:prstGeom>
          <a:noFill/>
          <a:ln w="6350">
            <a:solidFill>
              <a:schemeClr val="accent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sp>
        <p:nvSpPr>
          <p:cNvPr id="18" name="Line 18"/>
          <p:cNvSpPr>
            <a:spLocks noChangeShapeType="1"/>
          </p:cNvSpPr>
          <p:nvPr userDrawn="1"/>
        </p:nvSpPr>
        <p:spPr bwMode="auto">
          <a:xfrm>
            <a:off x="5422900" y="-11113"/>
            <a:ext cx="0" cy="150813"/>
          </a:xfrm>
          <a:prstGeom prst="line">
            <a:avLst/>
          </a:prstGeom>
          <a:noFill/>
          <a:ln w="6350">
            <a:solidFill>
              <a:schemeClr val="accent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sp>
        <p:nvSpPr>
          <p:cNvPr id="21" name="Line 19"/>
          <p:cNvSpPr>
            <a:spLocks noChangeShapeType="1"/>
          </p:cNvSpPr>
          <p:nvPr userDrawn="1"/>
        </p:nvSpPr>
        <p:spPr bwMode="auto">
          <a:xfrm>
            <a:off x="3754438" y="-11113"/>
            <a:ext cx="0" cy="150813"/>
          </a:xfrm>
          <a:prstGeom prst="line">
            <a:avLst/>
          </a:prstGeom>
          <a:noFill/>
          <a:ln w="6350">
            <a:solidFill>
              <a:schemeClr val="accent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sp>
        <p:nvSpPr>
          <p:cNvPr id="22" name="Line 16"/>
          <p:cNvSpPr>
            <a:spLocks noChangeShapeType="1"/>
          </p:cNvSpPr>
          <p:nvPr userDrawn="1"/>
        </p:nvSpPr>
        <p:spPr bwMode="auto">
          <a:xfrm>
            <a:off x="2185988"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sp>
        <p:nvSpPr>
          <p:cNvPr id="23" name="Line 16"/>
          <p:cNvSpPr>
            <a:spLocks noChangeShapeType="1"/>
          </p:cNvSpPr>
          <p:nvPr userDrawn="1"/>
        </p:nvSpPr>
        <p:spPr bwMode="auto">
          <a:xfrm>
            <a:off x="7091363"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defRPr/>
            </a:pPr>
            <a:endParaRPr lang="de-CH" sz="1600">
              <a:solidFill>
                <a:srgbClr val="000000"/>
              </a:solidFill>
              <a:cs typeface="+mn-cs"/>
            </a:endParaRPr>
          </a:p>
        </p:txBody>
      </p:sp>
      <p:pic>
        <p:nvPicPr>
          <p:cNvPr id="3081" name="Picture 12" descr="eth_ologo"/>
          <p:cNvPicPr>
            <a:picLocks noChangeAspect="1" noChangeArrowheads="1"/>
          </p:cNvPicPr>
          <p:nvPr userDrawn="1"/>
        </p:nvPicPr>
        <p:blipFill>
          <a:blip r:embed="rId14" cstate="print"/>
          <a:srcRect/>
          <a:stretch>
            <a:fillRect/>
          </a:stretch>
        </p:blipFill>
        <p:spPr bwMode="auto">
          <a:xfrm>
            <a:off x="379413" y="152400"/>
            <a:ext cx="1649412" cy="420688"/>
          </a:xfrm>
          <a:prstGeom prst="rect">
            <a:avLst/>
          </a:prstGeom>
          <a:noFill/>
          <a:ln w="9525">
            <a:noFill/>
            <a:miter lim="800000"/>
            <a:headEnd/>
            <a:tailEnd/>
          </a:ln>
        </p:spPr>
      </p:pic>
      <p:pic>
        <p:nvPicPr>
          <p:cNvPr id="3082" name="Grafik 22" descr="pic_titel_1.jpg"/>
          <p:cNvPicPr>
            <a:picLocks noChangeAspect="1"/>
          </p:cNvPicPr>
          <p:nvPr userDrawn="1"/>
        </p:nvPicPr>
        <p:blipFill>
          <a:blip r:embed="rId15" cstate="print"/>
          <a:srcRect b="1765"/>
          <a:stretch>
            <a:fillRect/>
          </a:stretch>
        </p:blipFill>
        <p:spPr bwMode="auto">
          <a:xfrm>
            <a:off x="-1588" y="3292475"/>
            <a:ext cx="9144001" cy="3286125"/>
          </a:xfrm>
          <a:prstGeom prst="rect">
            <a:avLst/>
          </a:prstGeom>
          <a:noFill/>
          <a:ln w="9525">
            <a:noFill/>
            <a:miter lim="800000"/>
            <a:headEnd/>
            <a:tailEnd/>
          </a:ln>
        </p:spPr>
      </p:pic>
      <p:sp>
        <p:nvSpPr>
          <p:cNvPr id="3083" name="Rectangle 2"/>
          <p:cNvSpPr>
            <a:spLocks noGrp="1" noChangeArrowheads="1"/>
          </p:cNvSpPr>
          <p:nvPr>
            <p:ph type="title"/>
          </p:nvPr>
        </p:nvSpPr>
        <p:spPr bwMode="auto">
          <a:xfrm>
            <a:off x="381000" y="957263"/>
            <a:ext cx="8382000" cy="7667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smtClean="0"/>
              <a:t>Mastertitelformat bearbeiten</a:t>
            </a:r>
          </a:p>
        </p:txBody>
      </p:sp>
      <p:sp>
        <p:nvSpPr>
          <p:cNvPr id="3084" name="Rectangle 3"/>
          <p:cNvSpPr>
            <a:spLocks noGrp="1" noChangeArrowheads="1"/>
          </p:cNvSpPr>
          <p:nvPr>
            <p:ph type="body" idx="1"/>
          </p:nvPr>
        </p:nvSpPr>
        <p:spPr bwMode="auto">
          <a:xfrm>
            <a:off x="381000" y="1751013"/>
            <a:ext cx="8382000" cy="46783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hf hdr="0"/>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accent1"/>
          </a:solidFill>
          <a:latin typeface="Arial" charset="0"/>
          <a:ea typeface="MS PGothic" pitchFamily="34" charset="-128"/>
          <a:cs typeface="Arial" charset="0"/>
        </a:defRPr>
      </a:lvl5pPr>
      <a:lvl6pPr marL="457200" algn="l" rtl="0" fontAlgn="base">
        <a:spcBef>
          <a:spcPct val="0"/>
        </a:spcBef>
        <a:spcAft>
          <a:spcPct val="0"/>
        </a:spcAft>
        <a:defRPr sz="2800" b="1">
          <a:solidFill>
            <a:schemeClr val="accent1"/>
          </a:solidFill>
          <a:latin typeface="Arial" charset="0"/>
          <a:ea typeface="MS PGothic" pitchFamily="34" charset="-128"/>
          <a:cs typeface="Arial" charset="0"/>
        </a:defRPr>
      </a:lvl6pPr>
      <a:lvl7pPr marL="914400" algn="l" rtl="0" fontAlgn="base">
        <a:spcBef>
          <a:spcPct val="0"/>
        </a:spcBef>
        <a:spcAft>
          <a:spcPct val="0"/>
        </a:spcAft>
        <a:defRPr sz="2800" b="1">
          <a:solidFill>
            <a:schemeClr val="accent1"/>
          </a:solidFill>
          <a:latin typeface="Arial" charset="0"/>
          <a:ea typeface="MS PGothic" pitchFamily="34" charset="-128"/>
          <a:cs typeface="Arial" charset="0"/>
        </a:defRPr>
      </a:lvl7pPr>
      <a:lvl8pPr marL="1371600" algn="l" rtl="0" fontAlgn="base">
        <a:spcBef>
          <a:spcPct val="0"/>
        </a:spcBef>
        <a:spcAft>
          <a:spcPct val="0"/>
        </a:spcAft>
        <a:defRPr sz="2800" b="1">
          <a:solidFill>
            <a:schemeClr val="accent1"/>
          </a:solidFill>
          <a:latin typeface="Arial" charset="0"/>
          <a:ea typeface="MS PGothic" pitchFamily="34" charset="-128"/>
          <a:cs typeface="Arial" charset="0"/>
        </a:defRPr>
      </a:lvl8pPr>
      <a:lvl9pPr marL="1828800" algn="l" rtl="0" fontAlgn="base">
        <a:spcBef>
          <a:spcPct val="0"/>
        </a:spcBef>
        <a:spcAft>
          <a:spcPct val="0"/>
        </a:spcAft>
        <a:defRPr sz="2800" b="1">
          <a:solidFill>
            <a:schemeClr val="accent1"/>
          </a:solidFill>
          <a:latin typeface="Arial" charset="0"/>
          <a:ea typeface="MS PGothic" pitchFamily="34" charset="-128"/>
          <a:cs typeface="Arial" charset="0"/>
        </a:defRPr>
      </a:lvl9pPr>
    </p:titleStyle>
    <p:bodyStyle>
      <a:lvl1pPr marL="361950" indent="-361950" algn="l" rtl="0" eaLnBrk="0" fontAlgn="base" hangingPunct="0">
        <a:spcBef>
          <a:spcPct val="20000"/>
        </a:spcBef>
        <a:spcAft>
          <a:spcPct val="0"/>
        </a:spcAft>
        <a:buClr>
          <a:schemeClr val="accent2"/>
        </a:buClr>
        <a:buFont typeface="Wingdings" pitchFamily="2" charset="2"/>
        <a:buChar char="§"/>
        <a:defRPr sz="2400">
          <a:solidFill>
            <a:schemeClr val="tx1"/>
          </a:solidFill>
          <a:latin typeface="+mn-lt"/>
          <a:ea typeface="+mn-ea"/>
          <a:cs typeface="+mn-cs"/>
        </a:defRPr>
      </a:lvl1pPr>
      <a:lvl2pPr marL="628650" indent="-242888" algn="l" rtl="0" eaLnBrk="0" fontAlgn="base" hangingPunct="0">
        <a:lnSpc>
          <a:spcPts val="2200"/>
        </a:lnSpc>
        <a:spcBef>
          <a:spcPts val="400"/>
        </a:spcBef>
        <a:spcAft>
          <a:spcPct val="0"/>
        </a:spcAft>
        <a:buClr>
          <a:srgbClr val="7FA7C8"/>
        </a:buClr>
        <a:buFont typeface="Wingdings" pitchFamily="2" charset="2"/>
        <a:buChar char="§"/>
        <a:defRPr sz="2000">
          <a:solidFill>
            <a:schemeClr val="tx1"/>
          </a:solidFill>
          <a:latin typeface="+mn-lt"/>
          <a:ea typeface="+mn-ea"/>
          <a:cs typeface="+mn-cs"/>
        </a:defRPr>
      </a:lvl2pPr>
      <a:lvl3pPr marL="957263" indent="-190500" algn="l" rtl="0" eaLnBrk="0" fontAlgn="base" hangingPunct="0">
        <a:lnSpc>
          <a:spcPts val="2000"/>
        </a:lnSpc>
        <a:spcBef>
          <a:spcPts val="400"/>
        </a:spcBef>
        <a:spcAft>
          <a:spcPct val="0"/>
        </a:spcAft>
        <a:buClr>
          <a:srgbClr val="BFD3E3"/>
        </a:buClr>
        <a:buFont typeface="Wingdings" pitchFamily="2" charset="2"/>
        <a:buChar char="§"/>
        <a:defRPr sz="1600">
          <a:solidFill>
            <a:schemeClr val="tx1"/>
          </a:solidFill>
          <a:latin typeface="+mn-lt"/>
          <a:ea typeface="+mn-ea"/>
          <a:cs typeface="+mn-cs"/>
        </a:defRPr>
      </a:lvl3pPr>
      <a:lvl4pPr marL="1343025" indent="-195263" algn="l" rtl="0" eaLnBrk="0" fontAlgn="base" hangingPunct="0">
        <a:lnSpc>
          <a:spcPts val="1800"/>
        </a:lnSpc>
        <a:spcBef>
          <a:spcPts val="200"/>
        </a:spcBef>
        <a:spcAft>
          <a:spcPct val="0"/>
        </a:spcAft>
        <a:buClr>
          <a:srgbClr val="BFD3E3"/>
        </a:buClr>
        <a:buFont typeface="Wingdings" pitchFamily="2" charset="2"/>
        <a:buChar char="§"/>
        <a:defRPr sz="1400">
          <a:solidFill>
            <a:schemeClr val="tx1"/>
          </a:solidFill>
          <a:latin typeface="+mn-lt"/>
          <a:ea typeface="+mn-ea"/>
          <a:cs typeface="+mn-cs"/>
        </a:defRPr>
      </a:lvl4pPr>
      <a:lvl5pPr marL="1524000" indent="-96838" algn="l" rtl="0" eaLnBrk="0" fontAlgn="base" hangingPunct="0">
        <a:spcBef>
          <a:spcPct val="20000"/>
        </a:spcBef>
        <a:spcAft>
          <a:spcPct val="0"/>
        </a:spcAft>
        <a:buClr>
          <a:srgbClr val="BFD3E3"/>
        </a:buClr>
        <a:buFont typeface="Wingdings" pitchFamily="2" charset="2"/>
        <a:buChar char="§"/>
        <a:defRPr sz="1000">
          <a:solidFill>
            <a:schemeClr val="tx1"/>
          </a:solidFill>
          <a:latin typeface="+mn-lt"/>
          <a:ea typeface="+mn-ea"/>
          <a:cs typeface="+mn-cs"/>
        </a:defRPr>
      </a:lvl5pPr>
      <a:lvl6pPr marL="19812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6pPr>
      <a:lvl7pPr marL="24384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7pPr>
      <a:lvl8pPr marL="28956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8pPr>
      <a:lvl9pPr marL="3352800" indent="-96838" algn="l" rtl="0" fontAlgn="base">
        <a:spcBef>
          <a:spcPct val="20000"/>
        </a:spcBef>
        <a:spcAft>
          <a:spcPct val="0"/>
        </a:spcAft>
        <a:buClr>
          <a:srgbClr val="BFD3E3"/>
        </a:buClr>
        <a:buFont typeface="Wingdings" pitchFamily="2" charset="2"/>
        <a:buChar char="§"/>
        <a:defRPr sz="10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DnLosZVG54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upload.wikimedia.org/wikipedia/commons/6/66/Puccini_Tosca.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2/26/Roulette_wheel.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image" Target="../media/image2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file:///C:\Users\Andreas%20Diekmann\Desktop\Luzern%2017.%2018.%20April\Golden%20Balls%20-%20&#163;100,000%20Split%20Or%20Steal%20%2014%2003%2008.mpeg" TargetMode="Externa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6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708920"/>
            <a:ext cx="7772400" cy="1470025"/>
          </a:xfrm>
        </p:spPr>
        <p:txBody>
          <a:bodyPr/>
          <a:lstStyle/>
          <a:p>
            <a:r>
              <a:rPr lang="de-DE" dirty="0" smtClean="0"/>
              <a:t>Spieltheorie</a:t>
            </a:r>
            <a:endParaRPr lang="de-DE" dirty="0"/>
          </a:p>
        </p:txBody>
      </p:sp>
      <p:sp>
        <p:nvSpPr>
          <p:cNvPr id="3" name="Untertitel 2"/>
          <p:cNvSpPr>
            <a:spLocks noGrp="1"/>
          </p:cNvSpPr>
          <p:nvPr>
            <p:ph type="subTitle" idx="1"/>
          </p:nvPr>
        </p:nvSpPr>
        <p:spPr>
          <a:xfrm>
            <a:off x="1320800" y="4221088"/>
            <a:ext cx="6400800" cy="1752600"/>
          </a:xfrm>
        </p:spPr>
        <p:txBody>
          <a:bodyPr/>
          <a:lstStyle/>
          <a:p>
            <a:r>
              <a:rPr lang="de-DE" dirty="0" smtClean="0"/>
              <a:t>Andreas Diekmann</a:t>
            </a:r>
          </a:p>
          <a:p>
            <a:r>
              <a:rPr lang="de-DE" dirty="0" smtClean="0"/>
              <a:t>ETH Zürich</a:t>
            </a:r>
            <a:endParaRPr lang="de-DE" dirty="0"/>
          </a:p>
        </p:txBody>
      </p:sp>
      <p:pic>
        <p:nvPicPr>
          <p:cNvPr id="4" name="Content Placeholder 3" descr="C:\Users\andreasd\Desktop\150_Jahre_ETH.jpg"/>
          <p:cNvPicPr>
            <a:picLocks noChangeAspect="1" noChangeArrowheads="1"/>
          </p:cNvPicPr>
          <p:nvPr/>
        </p:nvPicPr>
        <p:blipFill>
          <a:blip r:embed="rId2" cstate="print"/>
          <a:srcRect/>
          <a:stretch>
            <a:fillRect/>
          </a:stretch>
        </p:blipFill>
        <p:spPr bwMode="auto">
          <a:xfrm>
            <a:off x="6516688" y="188913"/>
            <a:ext cx="2409825" cy="1773237"/>
          </a:xfrm>
          <a:prstGeom prst="rect">
            <a:avLst/>
          </a:prstGeom>
          <a:noFill/>
          <a:ln w="9525">
            <a:noFill/>
            <a:miter lim="800000"/>
            <a:headEnd/>
            <a:tailEnd/>
          </a:ln>
        </p:spPr>
      </p:pic>
      <p:pic>
        <p:nvPicPr>
          <p:cNvPr id="5" name="Picture 2" descr="F:\123mat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51" y="223061"/>
            <a:ext cx="3313748" cy="258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13915155-tic-tac-toe-simbol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2900" y="3573016"/>
            <a:ext cx="20574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768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7544" y="188566"/>
            <a:ext cx="8229600" cy="792162"/>
          </a:xfrm>
        </p:spPr>
        <p:txBody>
          <a:bodyPr/>
          <a:lstStyle/>
          <a:p>
            <a:pPr eaLnBrk="1" hangingPunct="1"/>
            <a:r>
              <a:rPr lang="en-US" sz="2800" dirty="0" err="1" smtClean="0"/>
              <a:t>Torwart</a:t>
            </a:r>
            <a:r>
              <a:rPr lang="en-US" sz="2800" dirty="0" smtClean="0"/>
              <a:t> und </a:t>
            </a:r>
            <a:r>
              <a:rPr lang="en-US" sz="2800" dirty="0" err="1" smtClean="0"/>
              <a:t>Elfmeterschütze</a:t>
            </a:r>
            <a:r>
              <a:rPr lang="en-US" sz="2800" dirty="0" smtClean="0"/>
              <a:t>: Links </a:t>
            </a:r>
            <a:r>
              <a:rPr lang="en-US" sz="2800" dirty="0" err="1" smtClean="0"/>
              <a:t>oder</a:t>
            </a:r>
            <a:r>
              <a:rPr lang="en-US" sz="2800" dirty="0" smtClean="0"/>
              <a:t> </a:t>
            </a:r>
            <a:r>
              <a:rPr lang="en-US" sz="2800" dirty="0" err="1" smtClean="0"/>
              <a:t>rechts</a:t>
            </a:r>
            <a:r>
              <a:rPr lang="en-US" sz="2800" dirty="0" smtClean="0"/>
              <a:t>?</a:t>
            </a:r>
            <a:endParaRPr lang="de-DE" sz="2800" dirty="0" smtClean="0"/>
          </a:p>
        </p:txBody>
      </p:sp>
      <p:graphicFrame>
        <p:nvGraphicFramePr>
          <p:cNvPr id="45078" name="Group 22"/>
          <p:cNvGraphicFramePr>
            <a:graphicFrameLocks noGrp="1"/>
          </p:cNvGraphicFramePr>
          <p:nvPr>
            <p:extLst>
              <p:ext uri="{D42A27DB-BD31-4B8C-83A1-F6EECF244321}">
                <p14:modId xmlns:p14="http://schemas.microsoft.com/office/powerpoint/2010/main" val="943043197"/>
              </p:ext>
            </p:extLst>
          </p:nvPr>
        </p:nvGraphicFramePr>
        <p:xfrm>
          <a:off x="3563888" y="1556792"/>
          <a:ext cx="4407768" cy="3108174"/>
        </p:xfrm>
        <a:graphic>
          <a:graphicData uri="http://schemas.openxmlformats.org/drawingml/2006/table">
            <a:tbl>
              <a:tblPr/>
              <a:tblGrid>
                <a:gridCol w="1469256"/>
                <a:gridCol w="1469256"/>
                <a:gridCol w="1469256"/>
              </a:tblGrid>
              <a:tr h="1035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Links</a:t>
                      </a:r>
                      <a:endParaRPr kumimoji="0" lang="de-DE"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Links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7" name="Text Box 23"/>
          <p:cNvSpPr txBox="1">
            <a:spLocks noChangeArrowheads="1"/>
          </p:cNvSpPr>
          <p:nvPr/>
        </p:nvSpPr>
        <p:spPr bwMode="auto">
          <a:xfrm>
            <a:off x="5292080" y="980728"/>
            <a:ext cx="2529090" cy="523220"/>
          </a:xfrm>
          <a:prstGeom prst="rect">
            <a:avLst/>
          </a:prstGeom>
          <a:noFill/>
          <a:ln w="9525">
            <a:noFill/>
            <a:miter lim="800000"/>
            <a:headEnd/>
            <a:tailEnd/>
          </a:ln>
        </p:spPr>
        <p:txBody>
          <a:bodyPr wrap="none">
            <a:spAutoFit/>
          </a:bodyPr>
          <a:lstStyle/>
          <a:p>
            <a:r>
              <a:rPr lang="en-US" sz="2800" dirty="0" err="1"/>
              <a:t>Elfmeterschütze</a:t>
            </a:r>
            <a:endParaRPr lang="de-DE" sz="2800" dirty="0"/>
          </a:p>
        </p:txBody>
      </p:sp>
      <p:sp>
        <p:nvSpPr>
          <p:cNvPr id="9238" name="Text Box 24"/>
          <p:cNvSpPr txBox="1">
            <a:spLocks noChangeArrowheads="1"/>
          </p:cNvSpPr>
          <p:nvPr/>
        </p:nvSpPr>
        <p:spPr bwMode="auto">
          <a:xfrm>
            <a:off x="2051720" y="3356992"/>
            <a:ext cx="1312795" cy="523220"/>
          </a:xfrm>
          <a:prstGeom prst="rect">
            <a:avLst/>
          </a:prstGeom>
          <a:noFill/>
          <a:ln w="9525">
            <a:noFill/>
            <a:miter lim="800000"/>
            <a:headEnd/>
            <a:tailEnd/>
          </a:ln>
        </p:spPr>
        <p:txBody>
          <a:bodyPr wrap="none">
            <a:spAutoFit/>
          </a:bodyPr>
          <a:lstStyle/>
          <a:p>
            <a:r>
              <a:rPr lang="en-US" sz="2800" dirty="0" err="1"/>
              <a:t>Torwart</a:t>
            </a:r>
            <a:endParaRPr lang="de-DE" sz="2800" dirty="0"/>
          </a:p>
        </p:txBody>
      </p:sp>
      <p:sp>
        <p:nvSpPr>
          <p:cNvPr id="9239" name="TextBox 5"/>
          <p:cNvSpPr txBox="1">
            <a:spLocks noChangeArrowheads="1"/>
          </p:cNvSpPr>
          <p:nvPr/>
        </p:nvSpPr>
        <p:spPr bwMode="auto">
          <a:xfrm>
            <a:off x="3364515" y="4653136"/>
            <a:ext cx="5329151" cy="646331"/>
          </a:xfrm>
          <a:prstGeom prst="rect">
            <a:avLst/>
          </a:prstGeom>
          <a:noFill/>
          <a:ln w="9525">
            <a:noFill/>
            <a:miter lim="800000"/>
            <a:headEnd/>
            <a:tailEnd/>
          </a:ln>
        </p:spPr>
        <p:txBody>
          <a:bodyPr wrap="none">
            <a:spAutoFit/>
          </a:bodyPr>
          <a:lstStyle/>
          <a:p>
            <a:r>
              <a:rPr lang="de-DE" dirty="0"/>
              <a:t>z.B. „links, links“: Auszahlung an den </a:t>
            </a:r>
            <a:r>
              <a:rPr lang="de-DE" dirty="0" smtClean="0"/>
              <a:t>Torwart beträgt </a:t>
            </a:r>
            <a:r>
              <a:rPr lang="de-DE" dirty="0"/>
              <a:t>1</a:t>
            </a:r>
            <a:r>
              <a:rPr lang="de-DE" dirty="0" smtClean="0"/>
              <a:t>,</a:t>
            </a:r>
          </a:p>
          <a:p>
            <a:r>
              <a:rPr lang="de-DE" dirty="0" smtClean="0"/>
              <a:t> </a:t>
            </a:r>
            <a:r>
              <a:rPr lang="de-DE" dirty="0"/>
              <a:t>Auszahlung an den Elfmeterschützen -1</a:t>
            </a:r>
            <a:endParaRPr lang="de-CH" dirty="0"/>
          </a:p>
        </p:txBody>
      </p:sp>
      <p:sp>
        <p:nvSpPr>
          <p:cNvPr id="2" name="Rechteck 1"/>
          <p:cNvSpPr/>
          <p:nvPr/>
        </p:nvSpPr>
        <p:spPr>
          <a:xfrm>
            <a:off x="539552" y="5289319"/>
            <a:ext cx="3427413" cy="1384995"/>
          </a:xfrm>
          <a:prstGeom prst="rect">
            <a:avLst/>
          </a:prstGeom>
        </p:spPr>
        <p:txBody>
          <a:bodyPr wrap="none">
            <a:spAutoFit/>
          </a:bodyPr>
          <a:lstStyle/>
          <a:p>
            <a:r>
              <a:rPr lang="de-DE" sz="2800" dirty="0" smtClean="0"/>
              <a:t>►</a:t>
            </a:r>
            <a:r>
              <a:rPr lang="de-DE" sz="2800" b="1" dirty="0" smtClean="0"/>
              <a:t>Nullsummenspiel</a:t>
            </a:r>
          </a:p>
          <a:p>
            <a:r>
              <a:rPr lang="de-DE" sz="2800" dirty="0" smtClean="0"/>
              <a:t>►Optimale Strategie?</a:t>
            </a:r>
          </a:p>
          <a:p>
            <a:endParaRPr lang="de-DE" sz="2800" dirty="0"/>
          </a:p>
        </p:txBody>
      </p:sp>
    </p:spTree>
    <p:extLst>
      <p:ext uri="{BB962C8B-B14F-4D97-AF65-F5344CB8AC3E}">
        <p14:creationId xmlns:p14="http://schemas.microsoft.com/office/powerpoint/2010/main" val="3422285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67544" y="188566"/>
            <a:ext cx="8229600" cy="792162"/>
          </a:xfrm>
        </p:spPr>
        <p:txBody>
          <a:bodyPr/>
          <a:lstStyle/>
          <a:p>
            <a:pPr eaLnBrk="1" hangingPunct="1"/>
            <a:r>
              <a:rPr lang="en-US" sz="2800" dirty="0" err="1" smtClean="0"/>
              <a:t>Torwart</a:t>
            </a:r>
            <a:r>
              <a:rPr lang="en-US" sz="2800" dirty="0" smtClean="0"/>
              <a:t> und </a:t>
            </a:r>
            <a:r>
              <a:rPr lang="en-US" sz="2800" dirty="0" err="1" smtClean="0"/>
              <a:t>Elfmeterschütze</a:t>
            </a:r>
            <a:r>
              <a:rPr lang="en-US" sz="2800" dirty="0" smtClean="0"/>
              <a:t>: Links </a:t>
            </a:r>
            <a:r>
              <a:rPr lang="en-US" sz="2800" dirty="0" err="1" smtClean="0"/>
              <a:t>oder</a:t>
            </a:r>
            <a:r>
              <a:rPr lang="en-US" sz="2800" dirty="0" smtClean="0"/>
              <a:t> </a:t>
            </a:r>
            <a:r>
              <a:rPr lang="en-US" sz="2800" dirty="0" err="1" smtClean="0"/>
              <a:t>rechts</a:t>
            </a:r>
            <a:r>
              <a:rPr lang="en-US" sz="2800" dirty="0" smtClean="0"/>
              <a:t>?</a:t>
            </a:r>
            <a:endParaRPr lang="de-DE" sz="2800" dirty="0" smtClean="0"/>
          </a:p>
        </p:txBody>
      </p:sp>
      <p:graphicFrame>
        <p:nvGraphicFramePr>
          <p:cNvPr id="45078" name="Group 22"/>
          <p:cNvGraphicFramePr>
            <a:graphicFrameLocks noGrp="1"/>
          </p:cNvGraphicFramePr>
          <p:nvPr>
            <p:extLst>
              <p:ext uri="{D42A27DB-BD31-4B8C-83A1-F6EECF244321}">
                <p14:modId xmlns:p14="http://schemas.microsoft.com/office/powerpoint/2010/main" val="4271437781"/>
              </p:ext>
            </p:extLst>
          </p:nvPr>
        </p:nvGraphicFramePr>
        <p:xfrm>
          <a:off x="3563888" y="1556792"/>
          <a:ext cx="4407768" cy="3108174"/>
        </p:xfrm>
        <a:graphic>
          <a:graphicData uri="http://schemas.openxmlformats.org/drawingml/2006/table">
            <a:tbl>
              <a:tblPr/>
              <a:tblGrid>
                <a:gridCol w="1469256"/>
                <a:gridCol w="1469256"/>
                <a:gridCol w="1469256"/>
              </a:tblGrid>
              <a:tr h="1035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Links</a:t>
                      </a:r>
                      <a:endParaRPr kumimoji="0" lang="de-DE"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6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Links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6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charset="0"/>
                          <a:cs typeface="Arial" charset="0"/>
                        </a:rPr>
                        <a:t>1,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7" name="Text Box 23"/>
          <p:cNvSpPr txBox="1">
            <a:spLocks noChangeArrowheads="1"/>
          </p:cNvSpPr>
          <p:nvPr/>
        </p:nvSpPr>
        <p:spPr bwMode="auto">
          <a:xfrm>
            <a:off x="5292080" y="980728"/>
            <a:ext cx="2529090" cy="523220"/>
          </a:xfrm>
          <a:prstGeom prst="rect">
            <a:avLst/>
          </a:prstGeom>
          <a:noFill/>
          <a:ln w="9525">
            <a:noFill/>
            <a:miter lim="800000"/>
            <a:headEnd/>
            <a:tailEnd/>
          </a:ln>
        </p:spPr>
        <p:txBody>
          <a:bodyPr wrap="none">
            <a:spAutoFit/>
          </a:bodyPr>
          <a:lstStyle/>
          <a:p>
            <a:r>
              <a:rPr lang="en-US" sz="2800" dirty="0" err="1"/>
              <a:t>Elfmeterschütze</a:t>
            </a:r>
            <a:endParaRPr lang="de-DE" sz="2800" dirty="0"/>
          </a:p>
        </p:txBody>
      </p:sp>
      <p:sp>
        <p:nvSpPr>
          <p:cNvPr id="9238" name="Text Box 24"/>
          <p:cNvSpPr txBox="1">
            <a:spLocks noChangeArrowheads="1"/>
          </p:cNvSpPr>
          <p:nvPr/>
        </p:nvSpPr>
        <p:spPr bwMode="auto">
          <a:xfrm>
            <a:off x="2051720" y="3356992"/>
            <a:ext cx="1312795" cy="523220"/>
          </a:xfrm>
          <a:prstGeom prst="rect">
            <a:avLst/>
          </a:prstGeom>
          <a:noFill/>
          <a:ln w="9525">
            <a:noFill/>
            <a:miter lim="800000"/>
            <a:headEnd/>
            <a:tailEnd/>
          </a:ln>
        </p:spPr>
        <p:txBody>
          <a:bodyPr wrap="none">
            <a:spAutoFit/>
          </a:bodyPr>
          <a:lstStyle/>
          <a:p>
            <a:r>
              <a:rPr lang="en-US" sz="2800" dirty="0" err="1"/>
              <a:t>Torwart</a:t>
            </a:r>
            <a:endParaRPr lang="de-DE" sz="2800" dirty="0"/>
          </a:p>
        </p:txBody>
      </p:sp>
      <p:sp>
        <p:nvSpPr>
          <p:cNvPr id="9239" name="TextBox 5"/>
          <p:cNvSpPr txBox="1">
            <a:spLocks noChangeArrowheads="1"/>
          </p:cNvSpPr>
          <p:nvPr/>
        </p:nvSpPr>
        <p:spPr bwMode="auto">
          <a:xfrm>
            <a:off x="3364515" y="4653136"/>
            <a:ext cx="5329151" cy="646331"/>
          </a:xfrm>
          <a:prstGeom prst="rect">
            <a:avLst/>
          </a:prstGeom>
          <a:noFill/>
          <a:ln w="9525">
            <a:noFill/>
            <a:miter lim="800000"/>
            <a:headEnd/>
            <a:tailEnd/>
          </a:ln>
        </p:spPr>
        <p:txBody>
          <a:bodyPr wrap="none">
            <a:spAutoFit/>
          </a:bodyPr>
          <a:lstStyle/>
          <a:p>
            <a:r>
              <a:rPr lang="de-DE" dirty="0"/>
              <a:t>z.B. „links, links“: Auszahlung an den </a:t>
            </a:r>
            <a:r>
              <a:rPr lang="de-DE" dirty="0" smtClean="0"/>
              <a:t>Torwart beträgt </a:t>
            </a:r>
            <a:r>
              <a:rPr lang="de-DE" dirty="0"/>
              <a:t>1</a:t>
            </a:r>
            <a:r>
              <a:rPr lang="de-DE" dirty="0" smtClean="0"/>
              <a:t>,</a:t>
            </a:r>
          </a:p>
          <a:p>
            <a:r>
              <a:rPr lang="de-DE" dirty="0" smtClean="0"/>
              <a:t> </a:t>
            </a:r>
            <a:r>
              <a:rPr lang="de-DE" dirty="0"/>
              <a:t>Auszahlung an den Elfmeterschützen -1</a:t>
            </a:r>
            <a:endParaRPr lang="de-CH" dirty="0"/>
          </a:p>
        </p:txBody>
      </p:sp>
      <p:sp>
        <p:nvSpPr>
          <p:cNvPr id="2" name="Rechteck 1"/>
          <p:cNvSpPr/>
          <p:nvPr/>
        </p:nvSpPr>
        <p:spPr>
          <a:xfrm>
            <a:off x="260606" y="4996192"/>
            <a:ext cx="6406626" cy="2246769"/>
          </a:xfrm>
          <a:prstGeom prst="rect">
            <a:avLst/>
          </a:prstGeom>
        </p:spPr>
        <p:txBody>
          <a:bodyPr wrap="none">
            <a:spAutoFit/>
          </a:bodyPr>
          <a:lstStyle/>
          <a:p>
            <a:r>
              <a:rPr lang="de-DE" sz="2800" dirty="0" smtClean="0"/>
              <a:t>►Nullsummenspiel</a:t>
            </a:r>
          </a:p>
          <a:p>
            <a:r>
              <a:rPr lang="de-DE" sz="2800" dirty="0" smtClean="0"/>
              <a:t>►Optimale Strategie?</a:t>
            </a:r>
          </a:p>
          <a:p>
            <a:r>
              <a:rPr lang="de-DE" sz="2800" dirty="0" smtClean="0"/>
              <a:t>►Spieler wählen „links“ oder „rechts“ mit</a:t>
            </a:r>
          </a:p>
          <a:p>
            <a:r>
              <a:rPr lang="de-DE" sz="2800" dirty="0"/>
              <a:t> </a:t>
            </a:r>
            <a:r>
              <a:rPr lang="de-DE" sz="2800" dirty="0" smtClean="0"/>
              <a:t>   Wahrscheinlichkeit ½.</a:t>
            </a:r>
            <a:endParaRPr lang="de-DE" sz="2800" dirty="0"/>
          </a:p>
          <a:p>
            <a:endParaRPr lang="de-DE" sz="2800" dirty="0"/>
          </a:p>
        </p:txBody>
      </p:sp>
    </p:spTree>
    <p:extLst>
      <p:ext uri="{BB962C8B-B14F-4D97-AF65-F5344CB8AC3E}">
        <p14:creationId xmlns:p14="http://schemas.microsoft.com/office/powerpoint/2010/main" val="3958574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792162"/>
          </a:xfrm>
        </p:spPr>
        <p:txBody>
          <a:bodyPr/>
          <a:lstStyle/>
          <a:p>
            <a:pPr eaLnBrk="1" hangingPunct="1"/>
            <a:r>
              <a:rPr lang="en-US" sz="3600" smtClean="0"/>
              <a:t>Elfmeter in der dt. Bundesliga</a:t>
            </a:r>
            <a:endParaRPr lang="de-DE" sz="3600" smtClean="0"/>
          </a:p>
        </p:txBody>
      </p:sp>
      <p:graphicFrame>
        <p:nvGraphicFramePr>
          <p:cNvPr id="45078" name="Group 22"/>
          <p:cNvGraphicFramePr>
            <a:graphicFrameLocks noGrp="1"/>
          </p:cNvGraphicFramePr>
          <p:nvPr/>
        </p:nvGraphicFramePr>
        <p:xfrm>
          <a:off x="1676400" y="1905000"/>
          <a:ext cx="6096000" cy="4064001"/>
        </p:xfrm>
        <a:graphic>
          <a:graphicData uri="http://schemas.openxmlformats.org/drawingml/2006/table">
            <a:tbl>
              <a:tblPr/>
              <a:tblGrid>
                <a:gridCol w="2032000"/>
                <a:gridCol w="2032000"/>
                <a:gridCol w="2032000"/>
              </a:tblGrid>
              <a:tr h="13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Links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Links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202 (23%)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220 (25%)</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Rechts</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225 (26%)</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231 (26%)</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5" name="Text Box 23"/>
          <p:cNvSpPr txBox="1">
            <a:spLocks noChangeArrowheads="1"/>
          </p:cNvSpPr>
          <p:nvPr/>
        </p:nvSpPr>
        <p:spPr bwMode="auto">
          <a:xfrm>
            <a:off x="4495800" y="1222375"/>
            <a:ext cx="2370138" cy="457200"/>
          </a:xfrm>
          <a:prstGeom prst="rect">
            <a:avLst/>
          </a:prstGeom>
          <a:noFill/>
          <a:ln w="9525">
            <a:noFill/>
            <a:miter lim="800000"/>
            <a:headEnd/>
            <a:tailEnd/>
          </a:ln>
        </p:spPr>
        <p:txBody>
          <a:bodyPr wrap="none">
            <a:spAutoFit/>
          </a:bodyPr>
          <a:lstStyle/>
          <a:p>
            <a:r>
              <a:rPr lang="en-US" sz="2400"/>
              <a:t>Elfmeterschütze</a:t>
            </a:r>
            <a:endParaRPr lang="de-DE" sz="2400"/>
          </a:p>
        </p:txBody>
      </p:sp>
      <p:sp>
        <p:nvSpPr>
          <p:cNvPr id="11286" name="Text Box 24"/>
          <p:cNvSpPr txBox="1">
            <a:spLocks noChangeArrowheads="1"/>
          </p:cNvSpPr>
          <p:nvPr/>
        </p:nvSpPr>
        <p:spPr bwMode="auto">
          <a:xfrm>
            <a:off x="381000" y="4346575"/>
            <a:ext cx="1217613" cy="457200"/>
          </a:xfrm>
          <a:prstGeom prst="rect">
            <a:avLst/>
          </a:prstGeom>
          <a:noFill/>
          <a:ln w="9525">
            <a:noFill/>
            <a:miter lim="800000"/>
            <a:headEnd/>
            <a:tailEnd/>
          </a:ln>
        </p:spPr>
        <p:txBody>
          <a:bodyPr wrap="none">
            <a:spAutoFit/>
          </a:bodyPr>
          <a:lstStyle/>
          <a:p>
            <a:r>
              <a:rPr lang="en-US" sz="2400"/>
              <a:t>Torwart</a:t>
            </a:r>
            <a:endParaRPr lang="de-DE" sz="2400"/>
          </a:p>
        </p:txBody>
      </p:sp>
      <p:sp>
        <p:nvSpPr>
          <p:cNvPr id="11287" name="Text Box 25"/>
          <p:cNvSpPr txBox="1">
            <a:spLocks noChangeArrowheads="1"/>
          </p:cNvSpPr>
          <p:nvPr/>
        </p:nvSpPr>
        <p:spPr bwMode="auto">
          <a:xfrm>
            <a:off x="0" y="6096000"/>
            <a:ext cx="8915400" cy="366713"/>
          </a:xfrm>
          <a:prstGeom prst="rect">
            <a:avLst/>
          </a:prstGeom>
          <a:noFill/>
          <a:ln w="9525">
            <a:noFill/>
            <a:miter lim="800000"/>
            <a:headEnd/>
            <a:tailEnd/>
          </a:ln>
        </p:spPr>
        <p:txBody>
          <a:bodyPr>
            <a:spAutoFit/>
          </a:bodyPr>
          <a:lstStyle/>
          <a:p>
            <a:r>
              <a:rPr lang="en-US"/>
              <a:t>878 Elfmeter aus der Spielsaison 92/93 bis 03/04. Nach Berger und Hammer (2007). </a:t>
            </a:r>
            <a:endParaRPr lang="de-DE"/>
          </a:p>
        </p:txBody>
      </p:sp>
    </p:spTree>
    <p:extLst>
      <p:ext uri="{BB962C8B-B14F-4D97-AF65-F5344CB8AC3E}">
        <p14:creationId xmlns:p14="http://schemas.microsoft.com/office/powerpoint/2010/main" val="2054037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nvGraphicFramePr>
        <p:xfrm>
          <a:off x="2051050" y="1268413"/>
          <a:ext cx="4799013" cy="2984500"/>
        </p:xfrm>
        <a:graphic>
          <a:graphicData uri="http://schemas.openxmlformats.org/drawingml/2006/table">
            <a:tbl>
              <a:tblPr/>
              <a:tblGrid>
                <a:gridCol w="1200150"/>
                <a:gridCol w="1200150"/>
                <a:gridCol w="1198563"/>
                <a:gridCol w="1200150"/>
              </a:tblGrid>
              <a:tr h="746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 -2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 -4</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 -9</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6, -6</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 -5</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7, -7</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 -8</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 -3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 -1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7" name="Text Box 29"/>
          <p:cNvSpPr txBox="1">
            <a:spLocks noChangeArrowheads="1"/>
          </p:cNvSpPr>
          <p:nvPr/>
        </p:nvSpPr>
        <p:spPr bwMode="auto">
          <a:xfrm>
            <a:off x="468313" y="4652963"/>
            <a:ext cx="8239125" cy="822325"/>
          </a:xfrm>
          <a:prstGeom prst="rect">
            <a:avLst/>
          </a:prstGeom>
          <a:noFill/>
          <a:ln w="9525">
            <a:noFill/>
            <a:miter lim="800000"/>
            <a:headEnd/>
            <a:tailEnd/>
          </a:ln>
        </p:spPr>
        <p:txBody>
          <a:bodyPr wrap="none">
            <a:spAutoFit/>
          </a:bodyPr>
          <a:lstStyle/>
          <a:p>
            <a:r>
              <a:rPr lang="en-US" sz="2400"/>
              <a:t>Auch ein Nullsummenspiel. Was ist hier die rationale Wahl?</a:t>
            </a:r>
          </a:p>
          <a:p>
            <a:endParaRPr lang="de-DE" sz="2400"/>
          </a:p>
        </p:txBody>
      </p:sp>
      <p:sp>
        <p:nvSpPr>
          <p:cNvPr id="12318" name="TextBox 3"/>
          <p:cNvSpPr txBox="1">
            <a:spLocks noChangeArrowheads="1"/>
          </p:cNvSpPr>
          <p:nvPr/>
        </p:nvSpPr>
        <p:spPr bwMode="auto">
          <a:xfrm>
            <a:off x="323850" y="2205038"/>
            <a:ext cx="1436688" cy="1076325"/>
          </a:xfrm>
          <a:prstGeom prst="rect">
            <a:avLst/>
          </a:prstGeom>
          <a:noFill/>
          <a:ln w="9525">
            <a:noFill/>
            <a:miter lim="800000"/>
            <a:headEnd/>
            <a:tailEnd/>
          </a:ln>
        </p:spPr>
        <p:txBody>
          <a:bodyPr wrap="none">
            <a:spAutoFit/>
          </a:bodyPr>
          <a:lstStyle/>
          <a:p>
            <a:r>
              <a:rPr lang="de-DE" sz="3200"/>
              <a:t>Zeilen-</a:t>
            </a:r>
          </a:p>
          <a:p>
            <a:r>
              <a:rPr lang="de-DE" sz="3200"/>
              <a:t>spieler</a:t>
            </a:r>
            <a:endParaRPr lang="de-CH" sz="3200"/>
          </a:p>
        </p:txBody>
      </p:sp>
      <p:sp>
        <p:nvSpPr>
          <p:cNvPr id="12319" name="TextBox 4"/>
          <p:cNvSpPr txBox="1">
            <a:spLocks noChangeArrowheads="1"/>
          </p:cNvSpPr>
          <p:nvPr/>
        </p:nvSpPr>
        <p:spPr bwMode="auto">
          <a:xfrm>
            <a:off x="3276600" y="476250"/>
            <a:ext cx="2781300" cy="585788"/>
          </a:xfrm>
          <a:prstGeom prst="rect">
            <a:avLst/>
          </a:prstGeom>
          <a:noFill/>
          <a:ln w="9525">
            <a:noFill/>
            <a:miter lim="800000"/>
            <a:headEnd/>
            <a:tailEnd/>
          </a:ln>
        </p:spPr>
        <p:txBody>
          <a:bodyPr wrap="none">
            <a:spAutoFit/>
          </a:bodyPr>
          <a:lstStyle/>
          <a:p>
            <a:r>
              <a:rPr lang="de-DE" sz="3200"/>
              <a:t>Spaltenspieler</a:t>
            </a:r>
            <a:endParaRPr lang="de-CH" sz="3200"/>
          </a:p>
        </p:txBody>
      </p:sp>
      <p:sp>
        <p:nvSpPr>
          <p:cNvPr id="12320" name="TextBox 6"/>
          <p:cNvSpPr txBox="1">
            <a:spLocks noChangeArrowheads="1"/>
          </p:cNvSpPr>
          <p:nvPr/>
        </p:nvSpPr>
        <p:spPr bwMode="auto">
          <a:xfrm>
            <a:off x="468313" y="5300663"/>
            <a:ext cx="8545512" cy="923925"/>
          </a:xfrm>
          <a:prstGeom prst="rect">
            <a:avLst/>
          </a:prstGeom>
          <a:noFill/>
          <a:ln w="9525">
            <a:noFill/>
            <a:miter lim="800000"/>
            <a:headEnd/>
            <a:tailEnd/>
          </a:ln>
        </p:spPr>
        <p:txBody>
          <a:bodyPr wrap="none">
            <a:spAutoFit/>
          </a:bodyPr>
          <a:lstStyle/>
          <a:p>
            <a:r>
              <a:rPr lang="de-DE"/>
              <a:t>Auszahlung an Zeilenspieler: Erste Ziffer, Auszahlung an Spaltenspieler 2. Ziffer.</a:t>
            </a:r>
          </a:p>
          <a:p>
            <a:r>
              <a:rPr lang="de-DE"/>
              <a:t>Z.B. Zeilenspieler wählt Z1, Spaltenspieler wählt S2: Ergebnis (4,-4). Zeilenspieler</a:t>
            </a:r>
          </a:p>
          <a:p>
            <a:r>
              <a:rPr lang="de-DE"/>
              <a:t>Erhält 4, Spaltenspieler -4).</a:t>
            </a:r>
            <a:endParaRPr lang="de-C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Group 2"/>
          <p:cNvGraphicFramePr>
            <a:graphicFrameLocks noGrp="1"/>
          </p:cNvGraphicFramePr>
          <p:nvPr/>
        </p:nvGraphicFramePr>
        <p:xfrm>
          <a:off x="2051050" y="765175"/>
          <a:ext cx="4799013" cy="2984500"/>
        </p:xfrm>
        <a:graphic>
          <a:graphicData uri="http://schemas.openxmlformats.org/drawingml/2006/table">
            <a:tbl>
              <a:tblPr/>
              <a:tblGrid>
                <a:gridCol w="1200150"/>
                <a:gridCol w="1200150"/>
                <a:gridCol w="1198563"/>
                <a:gridCol w="1200150"/>
              </a:tblGrid>
              <a:tr h="746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S3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 -2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 -4</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9, -9</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Z2</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6, -6</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5, -5</a:t>
                      </a:r>
                      <a:endParaRPr kumimoji="0" lang="de-DE" sz="2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7, -7</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Z3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8, -8</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 -3</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 -1</a:t>
                      </a: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41" name="Text Box 29"/>
          <p:cNvSpPr txBox="1">
            <a:spLocks noChangeArrowheads="1"/>
          </p:cNvSpPr>
          <p:nvPr/>
        </p:nvSpPr>
        <p:spPr bwMode="auto">
          <a:xfrm>
            <a:off x="174625" y="4076700"/>
            <a:ext cx="8969375" cy="2282825"/>
          </a:xfrm>
          <a:prstGeom prst="rect">
            <a:avLst/>
          </a:prstGeom>
          <a:noFill/>
          <a:ln w="9525">
            <a:noFill/>
            <a:miter lim="800000"/>
            <a:headEnd/>
            <a:tailEnd/>
          </a:ln>
        </p:spPr>
        <p:txBody>
          <a:bodyPr wrap="none">
            <a:spAutoFit/>
          </a:bodyPr>
          <a:lstStyle/>
          <a:p>
            <a:r>
              <a:rPr lang="en-US" sz="2400"/>
              <a:t>Es gibt einen </a:t>
            </a:r>
            <a:r>
              <a:rPr lang="en-US" sz="2400" b="1"/>
              <a:t>Sattelpunkt</a:t>
            </a:r>
            <a:r>
              <a:rPr lang="en-US" sz="2400"/>
              <a:t>: Minimum in der Zeile, </a:t>
            </a:r>
          </a:p>
          <a:p>
            <a:r>
              <a:rPr lang="en-US" sz="2400"/>
              <a:t>Maximum in der Spalte (bezogen auf Auszahlungen für den</a:t>
            </a:r>
          </a:p>
          <a:p>
            <a:r>
              <a:rPr lang="en-US" sz="2400"/>
              <a:t>Zeilenspieler).</a:t>
            </a:r>
          </a:p>
          <a:p>
            <a:endParaRPr lang="en-US" sz="2400"/>
          </a:p>
          <a:p>
            <a:r>
              <a:rPr lang="en-US" sz="2400"/>
              <a:t>► Zeile wählt Z2, Spalte wählt S2. Der Sattelpunkt ist ein</a:t>
            </a:r>
          </a:p>
          <a:p>
            <a:r>
              <a:rPr lang="en-US" sz="2400"/>
              <a:t>Gleichgewicht. Niemand hat ein Interesse einseitig abzuweichen.</a:t>
            </a:r>
            <a:endParaRPr lang="de-DE"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SC01948neu"/>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Sattelpunkt-Theorem</a:t>
            </a:r>
            <a:endParaRPr lang="de-DE" smtClean="0"/>
          </a:p>
        </p:txBody>
      </p:sp>
      <p:pic>
        <p:nvPicPr>
          <p:cNvPr id="15363" name="Picture 3" descr="Pferdesattel-Devoucoux"/>
          <p:cNvPicPr>
            <a:picLocks noChangeAspect="1" noChangeArrowheads="1"/>
          </p:cNvPicPr>
          <p:nvPr/>
        </p:nvPicPr>
        <p:blipFill>
          <a:blip r:embed="rId3" cstate="print"/>
          <a:srcRect/>
          <a:stretch>
            <a:fillRect/>
          </a:stretch>
        </p:blipFill>
        <p:spPr bwMode="auto">
          <a:xfrm>
            <a:off x="2484438" y="1341438"/>
            <a:ext cx="4224337" cy="4572000"/>
          </a:xfrm>
          <a:prstGeom prst="rect">
            <a:avLst/>
          </a:prstGeom>
          <a:noFill/>
          <a:ln w="9525">
            <a:noFill/>
            <a:miter lim="800000"/>
            <a:headEnd/>
            <a:tailEnd/>
          </a:ln>
        </p:spPr>
      </p:pic>
      <p:sp>
        <p:nvSpPr>
          <p:cNvPr id="15364" name="Text Box 4"/>
          <p:cNvSpPr txBox="1">
            <a:spLocks noChangeArrowheads="1"/>
          </p:cNvSpPr>
          <p:nvPr/>
        </p:nvSpPr>
        <p:spPr bwMode="auto">
          <a:xfrm>
            <a:off x="900113" y="5876925"/>
            <a:ext cx="7632700" cy="519113"/>
          </a:xfrm>
          <a:prstGeom prst="rect">
            <a:avLst/>
          </a:prstGeom>
          <a:noFill/>
          <a:ln w="9525">
            <a:noFill/>
            <a:miter lim="800000"/>
            <a:headEnd/>
            <a:tailEnd/>
          </a:ln>
        </p:spPr>
        <p:txBody>
          <a:bodyPr>
            <a:spAutoFit/>
          </a:bodyPr>
          <a:lstStyle/>
          <a:p>
            <a:pPr algn="ctr">
              <a:spcBef>
                <a:spcPct val="50000"/>
              </a:spcBef>
            </a:pPr>
            <a:r>
              <a:rPr lang="en-US" sz="2800"/>
              <a:t>Minimum in der Zeile, Maximum in der Spalte</a:t>
            </a:r>
            <a:endParaRPr lang="de-DE"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68313" y="246063"/>
            <a:ext cx="8518525" cy="396875"/>
          </a:xfrm>
          <a:prstGeom prst="rect">
            <a:avLst/>
          </a:prstGeom>
          <a:noFill/>
          <a:ln w="9525">
            <a:noFill/>
            <a:miter lim="800000"/>
            <a:headEnd/>
            <a:tailEnd/>
          </a:ln>
        </p:spPr>
        <p:txBody>
          <a:bodyPr wrap="none" anchor="ctr">
            <a:spAutoFit/>
          </a:bodyPr>
          <a:lstStyle/>
          <a:p>
            <a:r>
              <a:rPr lang="en-GB" sz="2000" b="1"/>
              <a:t>„The Final Problem“ (1893): Sherlock Holmes und Professor Moriarty</a:t>
            </a:r>
          </a:p>
        </p:txBody>
      </p:sp>
      <p:pic>
        <p:nvPicPr>
          <p:cNvPr id="16387" name="Picture 3" descr="Holmes"/>
          <p:cNvPicPr>
            <a:picLocks noChangeAspect="1" noChangeArrowheads="1"/>
          </p:cNvPicPr>
          <p:nvPr/>
        </p:nvPicPr>
        <p:blipFill>
          <a:blip r:embed="rId3" cstate="print"/>
          <a:srcRect/>
          <a:stretch>
            <a:fillRect/>
          </a:stretch>
        </p:blipFill>
        <p:spPr bwMode="auto">
          <a:xfrm>
            <a:off x="4140200" y="1125538"/>
            <a:ext cx="4706938" cy="5022850"/>
          </a:xfrm>
          <a:prstGeom prst="rect">
            <a:avLst/>
          </a:prstGeom>
          <a:noFill/>
          <a:ln w="9525">
            <a:noFill/>
            <a:miter lim="800000"/>
            <a:headEnd/>
            <a:tailEnd/>
          </a:ln>
        </p:spPr>
      </p:pic>
      <p:pic>
        <p:nvPicPr>
          <p:cNvPr id="16388" name="Picture 4" descr="800px-Kent_Railways_svg"/>
          <p:cNvPicPr>
            <a:picLocks noChangeAspect="1" noChangeArrowheads="1"/>
          </p:cNvPicPr>
          <p:nvPr/>
        </p:nvPicPr>
        <p:blipFill>
          <a:blip r:embed="rId4" cstate="print"/>
          <a:srcRect/>
          <a:stretch>
            <a:fillRect/>
          </a:stretch>
        </p:blipFill>
        <p:spPr bwMode="auto">
          <a:xfrm>
            <a:off x="179388" y="1196975"/>
            <a:ext cx="3811587" cy="2500313"/>
          </a:xfrm>
          <a:prstGeom prst="rect">
            <a:avLst/>
          </a:prstGeom>
          <a:noFill/>
          <a:ln w="9525">
            <a:noFill/>
            <a:miter lim="800000"/>
            <a:headEnd/>
            <a:tailEnd/>
          </a:ln>
        </p:spPr>
      </p:pic>
      <p:sp>
        <p:nvSpPr>
          <p:cNvPr id="16389" name="Text Box 5"/>
          <p:cNvSpPr txBox="1">
            <a:spLocks noChangeArrowheads="1"/>
          </p:cNvSpPr>
          <p:nvPr/>
        </p:nvSpPr>
        <p:spPr bwMode="auto">
          <a:xfrm>
            <a:off x="250825" y="3716338"/>
            <a:ext cx="1787525" cy="274637"/>
          </a:xfrm>
          <a:prstGeom prst="rect">
            <a:avLst/>
          </a:prstGeom>
          <a:noFill/>
          <a:ln w="9525">
            <a:noFill/>
            <a:miter lim="800000"/>
            <a:headEnd/>
            <a:tailEnd/>
          </a:ln>
        </p:spPr>
        <p:txBody>
          <a:bodyPr wrap="none">
            <a:spAutoFit/>
          </a:bodyPr>
          <a:lstStyle/>
          <a:p>
            <a:r>
              <a:rPr lang="de-DE" sz="1200"/>
              <a:t>Kent railways Wikipedia</a:t>
            </a:r>
          </a:p>
        </p:txBody>
      </p:sp>
      <p:sp>
        <p:nvSpPr>
          <p:cNvPr id="16390" name="Text Box 6"/>
          <p:cNvSpPr txBox="1">
            <a:spLocks noChangeArrowheads="1"/>
          </p:cNvSpPr>
          <p:nvPr/>
        </p:nvSpPr>
        <p:spPr bwMode="auto">
          <a:xfrm>
            <a:off x="323850" y="4149725"/>
            <a:ext cx="3192463" cy="641350"/>
          </a:xfrm>
          <a:prstGeom prst="rect">
            <a:avLst/>
          </a:prstGeom>
          <a:noFill/>
          <a:ln w="9525">
            <a:noFill/>
            <a:miter lim="800000"/>
            <a:headEnd/>
            <a:tailEnd/>
          </a:ln>
        </p:spPr>
        <p:txBody>
          <a:bodyPr wrap="none">
            <a:spAutoFit/>
          </a:bodyPr>
          <a:lstStyle/>
          <a:p>
            <a:r>
              <a:rPr lang="de-DE"/>
              <a:t>London Victoria ►Canterbury</a:t>
            </a:r>
          </a:p>
          <a:p>
            <a:r>
              <a:rPr lang="de-DE"/>
              <a:t>►Dover ►</a:t>
            </a:r>
          </a:p>
        </p:txBody>
      </p:sp>
      <p:pic>
        <p:nvPicPr>
          <p:cNvPr id="16391" name="Picture 7" descr="flagge_schweiz"/>
          <p:cNvPicPr>
            <a:picLocks noChangeAspect="1" noChangeArrowheads="1"/>
          </p:cNvPicPr>
          <p:nvPr/>
        </p:nvPicPr>
        <p:blipFill>
          <a:blip r:embed="rId5" cstate="print"/>
          <a:srcRect/>
          <a:stretch>
            <a:fillRect/>
          </a:stretch>
        </p:blipFill>
        <p:spPr bwMode="auto">
          <a:xfrm>
            <a:off x="1692275" y="4508500"/>
            <a:ext cx="388938" cy="292100"/>
          </a:xfrm>
          <a:prstGeom prst="rect">
            <a:avLst/>
          </a:prstGeom>
          <a:noFill/>
          <a:ln w="9525">
            <a:noFill/>
            <a:miter lim="800000"/>
            <a:headEnd/>
            <a:tailEnd/>
          </a:ln>
        </p:spPr>
      </p:pic>
      <p:sp>
        <p:nvSpPr>
          <p:cNvPr id="16392" name="Text Box 8"/>
          <p:cNvSpPr txBox="1">
            <a:spLocks noChangeArrowheads="1"/>
          </p:cNvSpPr>
          <p:nvPr/>
        </p:nvSpPr>
        <p:spPr bwMode="auto">
          <a:xfrm>
            <a:off x="323850" y="4868863"/>
            <a:ext cx="6762750" cy="1739900"/>
          </a:xfrm>
          <a:prstGeom prst="rect">
            <a:avLst/>
          </a:prstGeom>
          <a:noFill/>
          <a:ln w="9525">
            <a:noFill/>
            <a:miter lim="800000"/>
            <a:headEnd/>
            <a:tailEnd/>
          </a:ln>
        </p:spPr>
        <p:txBody>
          <a:bodyPr wrap="none">
            <a:spAutoFit/>
          </a:bodyPr>
          <a:lstStyle/>
          <a:p>
            <a:r>
              <a:rPr lang="de-DE"/>
              <a:t>Holmes überlegt: Soll ich den Zug in</a:t>
            </a:r>
          </a:p>
          <a:p>
            <a:r>
              <a:rPr lang="de-DE"/>
              <a:t>Canterbury verlassen? Aber damit rechnet</a:t>
            </a:r>
          </a:p>
          <a:p>
            <a:r>
              <a:rPr lang="de-DE"/>
              <a:t>auch Moriarty. Also doch besser bis Dover?</a:t>
            </a:r>
          </a:p>
          <a:p>
            <a:r>
              <a:rPr lang="de-DE"/>
              <a:t>Aber das kalkuliert Moriarty auch ein – dann doch</a:t>
            </a:r>
          </a:p>
          <a:p>
            <a:r>
              <a:rPr lang="de-DE"/>
              <a:t>in Dover aussteigen? usw. …</a:t>
            </a:r>
          </a:p>
          <a:p>
            <a:r>
              <a:rPr lang="de-DE" b="1"/>
              <a:t>Welche ist die rationale Strategie von Holmes, von Moriarty?</a:t>
            </a:r>
          </a:p>
        </p:txBody>
      </p:sp>
      <p:sp>
        <p:nvSpPr>
          <p:cNvPr id="16393" name="Text Box 9"/>
          <p:cNvSpPr txBox="1">
            <a:spLocks noChangeArrowheads="1"/>
          </p:cNvSpPr>
          <p:nvPr/>
        </p:nvSpPr>
        <p:spPr bwMode="auto">
          <a:xfrm>
            <a:off x="5795963" y="5373688"/>
            <a:ext cx="2000250" cy="641350"/>
          </a:xfrm>
          <a:prstGeom prst="rect">
            <a:avLst/>
          </a:prstGeom>
          <a:noFill/>
          <a:ln w="9525">
            <a:noFill/>
            <a:miter lim="800000"/>
            <a:headEnd/>
            <a:tailEnd/>
          </a:ln>
        </p:spPr>
        <p:txBody>
          <a:bodyPr wrap="none">
            <a:spAutoFit/>
          </a:bodyPr>
          <a:lstStyle/>
          <a:p>
            <a:r>
              <a:rPr lang="de-DE"/>
              <a:t>Reichenbachfälle,</a:t>
            </a:r>
          </a:p>
          <a:p>
            <a:r>
              <a:rPr lang="de-DE"/>
              <a:t>Meiringen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42" name="Group 30"/>
          <p:cNvGraphicFramePr>
            <a:graphicFrameLocks noGrp="1"/>
          </p:cNvGraphicFramePr>
          <p:nvPr/>
        </p:nvGraphicFramePr>
        <p:xfrm>
          <a:off x="1476375" y="1557338"/>
          <a:ext cx="7416800" cy="1223964"/>
        </p:xfrm>
        <a:graphic>
          <a:graphicData uri="http://schemas.openxmlformats.org/drawingml/2006/table">
            <a:tbl>
              <a:tblPr/>
              <a:tblGrid>
                <a:gridCol w="2401888"/>
                <a:gridCol w="2403475"/>
                <a:gridCol w="2611437"/>
              </a:tblGrid>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Dover (0,4)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Canterbury (0,6)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Dover (0,6)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2000" b="0" i="0" u="none" strike="noStrike" cap="none" normalizeH="0" baseline="0" smtClean="0">
                          <a:ln>
                            <a:noFill/>
                          </a:ln>
                          <a:solidFill>
                            <a:schemeClr val="tx1"/>
                          </a:solidFill>
                          <a:effectLst/>
                          <a:latin typeface="Arial" charset="0"/>
                          <a:cs typeface="Arial" charset="0"/>
                        </a:rPr>
                        <a:t>+100, -100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2000" b="0" i="0" u="none" strike="noStrike" cap="none" normalizeH="0" baseline="0" smtClean="0">
                          <a:ln>
                            <a:noFill/>
                          </a:ln>
                          <a:solidFill>
                            <a:schemeClr val="tx1"/>
                          </a:solidFill>
                          <a:effectLst/>
                          <a:latin typeface="Arial" charset="0"/>
                          <a:cs typeface="Arial" charset="0"/>
                        </a:rPr>
                        <a:t>0, 0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Canterbury (0,4)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2000" b="0" i="0" u="none" strike="noStrike" cap="none" normalizeH="0" baseline="0" smtClean="0">
                          <a:ln>
                            <a:noFill/>
                          </a:ln>
                          <a:solidFill>
                            <a:schemeClr val="tx1"/>
                          </a:solidFill>
                          <a:effectLst/>
                          <a:latin typeface="Arial" charset="0"/>
                          <a:cs typeface="Arial" charset="0"/>
                        </a:rPr>
                        <a:t>-50, +50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CH" sz="2000" b="0" i="0" u="none" strike="noStrike" cap="none" normalizeH="0" baseline="0" smtClean="0">
                          <a:ln>
                            <a:noFill/>
                          </a:ln>
                          <a:solidFill>
                            <a:schemeClr val="tx1"/>
                          </a:solidFill>
                          <a:effectLst/>
                          <a:latin typeface="Arial" charset="0"/>
                          <a:cs typeface="Arial" charset="0"/>
                        </a:rPr>
                        <a:t>+100, -100</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28" name="Rectangle 22"/>
          <p:cNvSpPr>
            <a:spLocks noChangeArrowheads="1"/>
          </p:cNvSpPr>
          <p:nvPr/>
        </p:nvSpPr>
        <p:spPr bwMode="auto">
          <a:xfrm>
            <a:off x="900113" y="3297238"/>
            <a:ext cx="7669212" cy="3378200"/>
          </a:xfrm>
          <a:prstGeom prst="rect">
            <a:avLst/>
          </a:prstGeom>
          <a:noFill/>
          <a:ln w="9525">
            <a:noFill/>
            <a:miter lim="800000"/>
            <a:headEnd/>
            <a:tailEnd/>
          </a:ln>
        </p:spPr>
        <p:txBody>
          <a:bodyPr anchor="ctr">
            <a:spAutoFit/>
          </a:bodyPr>
          <a:lstStyle/>
          <a:p>
            <a:r>
              <a:rPr lang="en-GB" sz="2400"/>
              <a:t>Moriartys Strategie: 	 z* = (0,6; 0,4).</a:t>
            </a:r>
          </a:p>
          <a:p>
            <a:endParaRPr lang="en-US" sz="2400"/>
          </a:p>
          <a:p>
            <a:r>
              <a:rPr lang="en-GB" sz="2400"/>
              <a:t>Holmes Strategie:  s* = (0,4; 0,6).</a:t>
            </a:r>
          </a:p>
          <a:p>
            <a:endParaRPr lang="en-GB" sz="2400"/>
          </a:p>
          <a:p>
            <a:r>
              <a:rPr lang="de-DE" sz="2400"/>
              <a:t>Das Beispiel ist von Oskar Morgenstern (1928). </a:t>
            </a:r>
            <a:r>
              <a:rPr lang="en-GB" sz="2400"/>
              <a:t>John von Neumann und Oskar Morgenstern, 1944: Theory of Games and Economic Behavior. Princeton, Princeton University Press: 176-178. </a:t>
            </a:r>
            <a:endParaRPr lang="en-US" sz="2400"/>
          </a:p>
          <a:p>
            <a:pPr eaLnBrk="0" hangingPunct="0"/>
            <a:endParaRPr lang="en-US" sz="2400"/>
          </a:p>
        </p:txBody>
      </p:sp>
      <p:sp>
        <p:nvSpPr>
          <p:cNvPr id="17429" name="Text Box 21"/>
          <p:cNvSpPr txBox="1">
            <a:spLocks noChangeArrowheads="1"/>
          </p:cNvSpPr>
          <p:nvPr/>
        </p:nvSpPr>
        <p:spPr bwMode="auto">
          <a:xfrm>
            <a:off x="158750" y="1936750"/>
            <a:ext cx="1162050" cy="641350"/>
          </a:xfrm>
          <a:prstGeom prst="rect">
            <a:avLst/>
          </a:prstGeom>
          <a:noFill/>
          <a:ln w="9525">
            <a:noFill/>
            <a:miter lim="800000"/>
            <a:headEnd/>
            <a:tailEnd/>
          </a:ln>
        </p:spPr>
        <p:txBody>
          <a:bodyPr wrap="none">
            <a:spAutoFit/>
          </a:bodyPr>
          <a:lstStyle/>
          <a:p>
            <a:r>
              <a:rPr lang="de-DE"/>
              <a:t>Professor</a:t>
            </a:r>
          </a:p>
          <a:p>
            <a:r>
              <a:rPr lang="de-DE"/>
              <a:t>Moriarty</a:t>
            </a:r>
          </a:p>
        </p:txBody>
      </p:sp>
      <p:sp>
        <p:nvSpPr>
          <p:cNvPr id="17430" name="Text Box 22"/>
          <p:cNvSpPr txBox="1">
            <a:spLocks noChangeArrowheads="1"/>
          </p:cNvSpPr>
          <p:nvPr/>
        </p:nvSpPr>
        <p:spPr bwMode="auto">
          <a:xfrm>
            <a:off x="5416550" y="857250"/>
            <a:ext cx="1911350" cy="366713"/>
          </a:xfrm>
          <a:prstGeom prst="rect">
            <a:avLst/>
          </a:prstGeom>
          <a:noFill/>
          <a:ln w="9525">
            <a:noFill/>
            <a:miter lim="800000"/>
            <a:headEnd/>
            <a:tailEnd/>
          </a:ln>
        </p:spPr>
        <p:txBody>
          <a:bodyPr wrap="none">
            <a:spAutoFit/>
          </a:bodyPr>
          <a:lstStyle/>
          <a:p>
            <a:r>
              <a:rPr lang="de-DE"/>
              <a:t>Sherlock Holmes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76" y="858731"/>
            <a:ext cx="6852847" cy="5755422"/>
          </a:xfrm>
          <a:prstGeom prst="rect">
            <a:avLst/>
          </a:prstGeom>
          <a:noFill/>
          <a:ln w="9525">
            <a:noFill/>
            <a:miter lim="800000"/>
            <a:headEnd/>
            <a:tailEnd/>
          </a:ln>
        </p:spPr>
        <p:txBody>
          <a:bodyPr wrap="square" anchor="ctr">
            <a:spAutoFit/>
          </a:bodyPr>
          <a:lstStyle/>
          <a:p>
            <a:pPr algn="ctr"/>
            <a:r>
              <a:rPr lang="de-CH" sz="3200" b="1" dirty="0" smtClean="0"/>
              <a:t>John </a:t>
            </a:r>
            <a:r>
              <a:rPr lang="de-CH" sz="3200" b="1" dirty="0"/>
              <a:t>von Neumann (1928)</a:t>
            </a:r>
            <a:endParaRPr lang="en-US" sz="3200" dirty="0"/>
          </a:p>
          <a:p>
            <a:pPr algn="ctr"/>
            <a:endParaRPr lang="de-DE" sz="3200" dirty="0"/>
          </a:p>
          <a:p>
            <a:pPr algn="ctr"/>
            <a:r>
              <a:rPr lang="de-DE" sz="3200" dirty="0" smtClean="0"/>
              <a:t>Einer der genialsten</a:t>
            </a:r>
          </a:p>
          <a:p>
            <a:pPr algn="ctr"/>
            <a:r>
              <a:rPr lang="de-DE" sz="3200" dirty="0" smtClean="0"/>
              <a:t> Mathematiker des</a:t>
            </a:r>
          </a:p>
          <a:p>
            <a:pPr algn="ctr"/>
            <a:r>
              <a:rPr lang="de-DE" sz="3200" dirty="0" smtClean="0"/>
              <a:t>20. Jahrhunderts hat sich vorwiegend mit </a:t>
            </a:r>
            <a:r>
              <a:rPr lang="en-US" sz="3200" dirty="0" smtClean="0"/>
              <a:t> </a:t>
            </a:r>
            <a:r>
              <a:rPr lang="en-US" sz="3200" b="1" dirty="0" err="1" smtClean="0"/>
              <a:t>Nullsummenspielen</a:t>
            </a:r>
            <a:r>
              <a:rPr lang="en-US" sz="3200" b="1" dirty="0" smtClean="0"/>
              <a:t> </a:t>
            </a:r>
            <a:r>
              <a:rPr lang="en-US" sz="3200" dirty="0" err="1" smtClean="0"/>
              <a:t>befasst</a:t>
            </a:r>
            <a:r>
              <a:rPr lang="en-US" sz="3200" dirty="0" smtClean="0"/>
              <a:t>.</a:t>
            </a:r>
            <a:endParaRPr lang="en-US" sz="3200" dirty="0"/>
          </a:p>
          <a:p>
            <a:pPr algn="ctr"/>
            <a:r>
              <a:rPr lang="de-DE" sz="2400" i="1" dirty="0" smtClean="0"/>
              <a:t>John </a:t>
            </a:r>
            <a:r>
              <a:rPr lang="de-DE" sz="2400" i="1" dirty="0"/>
              <a:t>von Neumann, 1928: Theorie der </a:t>
            </a:r>
            <a:r>
              <a:rPr lang="de-DE" sz="2400" i="1" dirty="0" smtClean="0"/>
              <a:t>Gesellschaftsspiele. Mathematische Annalen 100: 295-320</a:t>
            </a:r>
            <a:endParaRPr lang="en-US" sz="2400" i="1" dirty="0"/>
          </a:p>
          <a:p>
            <a:pPr algn="ctr"/>
            <a:endParaRPr lang="de-CH" sz="2400" b="1" dirty="0"/>
          </a:p>
          <a:p>
            <a:pPr algn="ctr"/>
            <a:endParaRPr lang="de-CH" sz="2400" b="1" dirty="0"/>
          </a:p>
          <a:p>
            <a:pPr algn="ctr" eaLnBrk="0" hangingPunct="0"/>
            <a:endParaRPr lang="en-US" sz="2400" dirty="0"/>
          </a:p>
        </p:txBody>
      </p:sp>
      <p:pic>
        <p:nvPicPr>
          <p:cNvPr id="2050" name="Picture 2" descr="~AUT0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48680"/>
            <a:ext cx="2933911" cy="225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246429" y="5471153"/>
            <a:ext cx="7725544"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mj-lt"/>
                <a:ea typeface="+mj-ea"/>
                <a:cs typeface="+mj-cs"/>
              </a:rPr>
              <a:t>Warum hat John von Neumann die Spieltheorie entwickelt?</a:t>
            </a:r>
          </a:p>
        </p:txBody>
      </p:sp>
    </p:spTree>
    <p:extLst>
      <p:ext uri="{BB962C8B-B14F-4D97-AF65-F5344CB8AC3E}">
        <p14:creationId xmlns:p14="http://schemas.microsoft.com/office/powerpoint/2010/main" val="41672650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539552" y="665163"/>
            <a:ext cx="8229600" cy="6192837"/>
          </a:xfrm>
        </p:spPr>
        <p:txBody>
          <a:bodyPr>
            <a:normAutofit fontScale="92500" lnSpcReduction="20000"/>
          </a:bodyPr>
          <a:lstStyle/>
          <a:p>
            <a:pPr>
              <a:buFontTx/>
              <a:buNone/>
            </a:pPr>
            <a:r>
              <a:rPr lang="de-DE" sz="2800" dirty="0" smtClean="0"/>
              <a:t>►Spieltheorie ist – wie Statistik – ein Gebiet der Mathematik. </a:t>
            </a:r>
          </a:p>
          <a:p>
            <a:pPr>
              <a:buFontTx/>
              <a:buNone/>
            </a:pPr>
            <a:r>
              <a:rPr lang="de-DE" sz="2800" dirty="0" smtClean="0"/>
              <a:t>► </a:t>
            </a:r>
            <a:r>
              <a:rPr lang="de-DE" sz="2800" dirty="0"/>
              <a:t>Sie </a:t>
            </a:r>
            <a:r>
              <a:rPr lang="de-DE" sz="2800" dirty="0" smtClean="0"/>
              <a:t>bildet heute die Grundlage der Ökonomie (Kartelle, Auktionsregeln, Regelung von Märkten usw.). </a:t>
            </a:r>
          </a:p>
          <a:p>
            <a:pPr>
              <a:buFontTx/>
              <a:buNone/>
            </a:pPr>
            <a:r>
              <a:rPr lang="de-DE" sz="2800" dirty="0"/>
              <a:t>► Anwendungen </a:t>
            </a:r>
            <a:r>
              <a:rPr lang="de-DE" sz="2800" dirty="0" smtClean="0"/>
              <a:t>finden sich in den Sozialwissenschaften (Soziologie, Sozialpsychologie, </a:t>
            </a:r>
            <a:r>
              <a:rPr lang="de-DE" sz="2800" dirty="0" err="1" smtClean="0"/>
              <a:t>Politikwiss</a:t>
            </a:r>
            <a:r>
              <a:rPr lang="de-DE" sz="2800" dirty="0" smtClean="0"/>
              <a:t>. u.a.),</a:t>
            </a:r>
          </a:p>
          <a:p>
            <a:pPr>
              <a:buNone/>
            </a:pPr>
            <a:r>
              <a:rPr lang="de-DE" sz="2800" dirty="0"/>
              <a:t>► </a:t>
            </a:r>
            <a:r>
              <a:rPr lang="de-DE" sz="2800" dirty="0" smtClean="0"/>
              <a:t>in </a:t>
            </a:r>
            <a:r>
              <a:rPr lang="de-DE" sz="2800" dirty="0"/>
              <a:t>der Informatik (Rechnernetze</a:t>
            </a:r>
            <a:r>
              <a:rPr lang="de-DE" sz="2800" dirty="0" smtClean="0"/>
              <a:t>),</a:t>
            </a:r>
            <a:endParaRPr lang="de-DE" sz="2800" dirty="0"/>
          </a:p>
          <a:p>
            <a:pPr>
              <a:buFontTx/>
              <a:buNone/>
            </a:pPr>
            <a:r>
              <a:rPr lang="de-DE" sz="2800" dirty="0" smtClean="0"/>
              <a:t>► </a:t>
            </a:r>
            <a:r>
              <a:rPr lang="de-DE" sz="2800" dirty="0"/>
              <a:t>in </a:t>
            </a:r>
            <a:r>
              <a:rPr lang="de-DE" sz="2800" dirty="0" smtClean="0"/>
              <a:t>der Biologie (evolutionäre Spieltheorie), z.B. reziproker Altruismus unter nicht-verwandten Organismen</a:t>
            </a:r>
          </a:p>
          <a:p>
            <a:pPr>
              <a:buNone/>
            </a:pPr>
            <a:r>
              <a:rPr lang="de-DE" sz="2800" dirty="0" smtClean="0"/>
              <a:t>► und selbst in der medizinischen Forschung (z.B. Infektion durch Salmonellen</a:t>
            </a:r>
            <a:r>
              <a:rPr lang="de-DE" sz="2800" dirty="0"/>
              <a:t>, Diard et al., 2013, Nature </a:t>
            </a:r>
            <a:r>
              <a:rPr lang="de-DE" sz="2800" dirty="0" smtClean="0"/>
              <a:t>494; Entstehung von Tumoren, </a:t>
            </a:r>
            <a:r>
              <a:rPr lang="de-DE" sz="2800" dirty="0"/>
              <a:t>Basabta et al., 2008, Cell Proliferation 41</a:t>
            </a:r>
            <a:endParaRPr lang="de-DE" sz="2800" dirty="0" smtClean="0"/>
          </a:p>
        </p:txBody>
      </p:sp>
    </p:spTree>
    <p:extLst>
      <p:ext uri="{BB962C8B-B14F-4D97-AF65-F5344CB8AC3E}">
        <p14:creationId xmlns:p14="http://schemas.microsoft.com/office/powerpoint/2010/main" val="820518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4213" y="1301750"/>
            <a:ext cx="7704137" cy="4048125"/>
          </a:xfrm>
          <a:prstGeom prst="rect">
            <a:avLst/>
          </a:prstGeom>
          <a:noFill/>
          <a:ln w="9525">
            <a:noFill/>
            <a:miter lim="800000"/>
            <a:headEnd/>
            <a:tailEnd/>
          </a:ln>
        </p:spPr>
        <p:txBody>
          <a:bodyPr anchor="ctr">
            <a:spAutoFit/>
          </a:bodyPr>
          <a:lstStyle/>
          <a:p>
            <a:pPr algn="ctr"/>
            <a:r>
              <a:rPr lang="de-CH" sz="2400" b="1"/>
              <a:t>John von Neumann (1928)</a:t>
            </a:r>
            <a:endParaRPr lang="en-US" sz="2400"/>
          </a:p>
          <a:p>
            <a:pPr algn="ctr"/>
            <a:endParaRPr lang="de-DE" sz="2000"/>
          </a:p>
          <a:p>
            <a:pPr algn="ctr"/>
            <a:r>
              <a:rPr lang="de-DE" sz="2400"/>
              <a:t>Minimax-Theorem. </a:t>
            </a:r>
          </a:p>
          <a:p>
            <a:pPr algn="ctr"/>
            <a:r>
              <a:rPr lang="en-US" sz="2400"/>
              <a:t>Jedes Nullsummenspiel mit endlicher Anzahl Strategien hat ein Gleichgewicht in reinen oder gemischten Strategien</a:t>
            </a:r>
          </a:p>
          <a:p>
            <a:pPr algn="ctr"/>
            <a:r>
              <a:rPr lang="de-DE" sz="2400" i="1"/>
              <a:t>(John von Neumann, 1928: Theorie der Gesellschaftsspiele)</a:t>
            </a:r>
            <a:endParaRPr lang="en-US" sz="2400"/>
          </a:p>
          <a:p>
            <a:pPr algn="ctr"/>
            <a:endParaRPr lang="de-CH" sz="2400" b="1"/>
          </a:p>
          <a:p>
            <a:pPr algn="ctr"/>
            <a:endParaRPr lang="de-CH" sz="2400" b="1"/>
          </a:p>
          <a:p>
            <a:pPr algn="ctr" eaLnBrk="0" hangingPunct="0"/>
            <a:endParaRPr lang="en-US" sz="24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de-DE" sz="3200" smtClean="0"/>
              <a:t>Warum hat John von Neumann die Spieltheorie entwickelt?</a:t>
            </a:r>
          </a:p>
        </p:txBody>
      </p:sp>
      <p:sp>
        <p:nvSpPr>
          <p:cNvPr id="19459" name="Rectangle 3"/>
          <p:cNvSpPr>
            <a:spLocks noGrp="1" noChangeArrowheads="1"/>
          </p:cNvSpPr>
          <p:nvPr>
            <p:ph type="body" idx="1"/>
          </p:nvPr>
        </p:nvSpPr>
        <p:spPr/>
        <p:txBody>
          <a:bodyPr/>
          <a:lstStyle/>
          <a:p>
            <a:pPr eaLnBrk="1" hangingPunct="1"/>
            <a:endParaRPr lang="de-DE"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de-DE" sz="3200" smtClean="0"/>
              <a:t>Warum hat John von Neumann die Spieltheorie entwickelt?</a:t>
            </a:r>
          </a:p>
        </p:txBody>
      </p:sp>
      <p:sp>
        <p:nvSpPr>
          <p:cNvPr id="20483" name="Rectangle 3"/>
          <p:cNvSpPr>
            <a:spLocks noGrp="1" noChangeArrowheads="1"/>
          </p:cNvSpPr>
          <p:nvPr>
            <p:ph type="body" idx="1"/>
          </p:nvPr>
        </p:nvSpPr>
        <p:spPr/>
        <p:txBody>
          <a:bodyPr/>
          <a:lstStyle/>
          <a:p>
            <a:pPr marL="609600" indent="-609600" eaLnBrk="1" hangingPunct="1">
              <a:buFontTx/>
              <a:buAutoNum type="arabicPeriod"/>
            </a:pPr>
            <a:r>
              <a:rPr lang="de-DE" smtClean="0"/>
              <a:t>Er war begeisterter Poker-Spieler und wollte Poker auf eine rationale Grundlage stellen.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de-DE" sz="3200" smtClean="0"/>
              <a:t>Warum hat John von Neumann die Spieltheorie entwickelt?</a:t>
            </a:r>
          </a:p>
        </p:txBody>
      </p:sp>
      <p:sp>
        <p:nvSpPr>
          <p:cNvPr id="21507" name="Rectangle 3"/>
          <p:cNvSpPr>
            <a:spLocks noGrp="1" noChangeArrowheads="1"/>
          </p:cNvSpPr>
          <p:nvPr>
            <p:ph type="body" idx="1"/>
          </p:nvPr>
        </p:nvSpPr>
        <p:spPr/>
        <p:txBody>
          <a:bodyPr/>
          <a:lstStyle/>
          <a:p>
            <a:pPr marL="609600" indent="-609600" eaLnBrk="1" hangingPunct="1">
              <a:buFontTx/>
              <a:buAutoNum type="arabicPeriod"/>
            </a:pPr>
            <a:r>
              <a:rPr lang="de-DE" smtClean="0"/>
              <a:t>Er war begeisterter Poker-Spieler und wollte Poker auf eine rationale Grundlage stellen.</a:t>
            </a:r>
          </a:p>
          <a:p>
            <a:pPr marL="609600" indent="-609600" eaLnBrk="1" hangingPunct="1">
              <a:buFontTx/>
              <a:buAutoNum type="arabicPeriod"/>
            </a:pPr>
            <a:r>
              <a:rPr lang="de-DE" smtClean="0"/>
              <a:t>Er wollte „Kontroversen“ mit seiner Frau „rational“ lösen.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de-DE" sz="3200" smtClean="0"/>
              <a:t>Warum hat John von Neumann die Spieltheorie entwickelt?</a:t>
            </a:r>
          </a:p>
        </p:txBody>
      </p:sp>
      <p:sp>
        <p:nvSpPr>
          <p:cNvPr id="22531" name="Rectangle 3"/>
          <p:cNvSpPr>
            <a:spLocks noGrp="1" noChangeArrowheads="1"/>
          </p:cNvSpPr>
          <p:nvPr>
            <p:ph type="body" idx="1"/>
          </p:nvPr>
        </p:nvSpPr>
        <p:spPr/>
        <p:txBody>
          <a:bodyPr/>
          <a:lstStyle/>
          <a:p>
            <a:pPr marL="609600" indent="-609600" eaLnBrk="1" hangingPunct="1">
              <a:buFontTx/>
              <a:buAutoNum type="arabicPeriod"/>
            </a:pPr>
            <a:r>
              <a:rPr lang="de-DE" smtClean="0"/>
              <a:t>Er war begeisterter Poker-Spieler und wollte Poker auf eine rationale Grundlage stellen.</a:t>
            </a:r>
          </a:p>
          <a:p>
            <a:pPr marL="609600" indent="-609600" eaLnBrk="1" hangingPunct="1">
              <a:buFontTx/>
              <a:buAutoNum type="arabicPeriod"/>
            </a:pPr>
            <a:r>
              <a:rPr lang="de-DE" smtClean="0"/>
              <a:t>Er wollte „Kontroversen“ mit seiner Frau „rational“ lösen.</a:t>
            </a:r>
          </a:p>
          <a:p>
            <a:pPr marL="609600" indent="-609600" eaLnBrk="1" hangingPunct="1">
              <a:buFontTx/>
              <a:buAutoNum type="arabicPeriod"/>
            </a:pPr>
            <a:r>
              <a:rPr lang="de-DE" smtClean="0"/>
              <a:t>Frau von Neumann soll gesagt haben, sie interessiere sich nur für Spieltheorie, wenn darin ein Elefant vorkäme.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lefant"/>
          <p:cNvPicPr>
            <a:picLocks noChangeAspect="1" noChangeArrowheads="1"/>
          </p:cNvPicPr>
          <p:nvPr/>
        </p:nvPicPr>
        <p:blipFill>
          <a:blip r:embed="rId3" cstate="print"/>
          <a:srcRect/>
          <a:stretch>
            <a:fillRect/>
          </a:stretch>
        </p:blipFill>
        <p:spPr bwMode="auto">
          <a:xfrm>
            <a:off x="2987675" y="260350"/>
            <a:ext cx="4008438" cy="5592763"/>
          </a:xfrm>
          <a:prstGeom prst="rect">
            <a:avLst/>
          </a:prstGeom>
          <a:noFill/>
          <a:ln w="9525">
            <a:noFill/>
            <a:miter lim="800000"/>
            <a:headEnd/>
            <a:tailEnd/>
          </a:ln>
        </p:spPr>
      </p:pic>
      <p:sp>
        <p:nvSpPr>
          <p:cNvPr id="23555" name="Text Box 3"/>
          <p:cNvSpPr txBox="1">
            <a:spLocks noChangeArrowheads="1"/>
          </p:cNvSpPr>
          <p:nvPr/>
        </p:nvSpPr>
        <p:spPr bwMode="auto">
          <a:xfrm>
            <a:off x="684213" y="5876925"/>
            <a:ext cx="7993062" cy="517525"/>
          </a:xfrm>
          <a:prstGeom prst="rect">
            <a:avLst/>
          </a:prstGeom>
          <a:noFill/>
          <a:ln w="9525">
            <a:noFill/>
            <a:miter lim="800000"/>
            <a:headEnd/>
            <a:tailEnd/>
          </a:ln>
        </p:spPr>
        <p:txBody>
          <a:bodyPr>
            <a:spAutoFit/>
          </a:bodyPr>
          <a:lstStyle/>
          <a:p>
            <a:r>
              <a:rPr lang="en-GB" sz="1400"/>
              <a:t>John von Neumann und Oskar Morgenstern, 1947: Theory of Games and Economic Behavior. Princeton, Princeton University Press: 64 (2. Aufl.)</a:t>
            </a:r>
            <a:endParaRPr lang="de-DE" sz="1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Bild1"/>
          <p:cNvPicPr>
            <a:picLocks noChangeAspect="1" noChangeArrowheads="1"/>
          </p:cNvPicPr>
          <p:nvPr/>
        </p:nvPicPr>
        <p:blipFill>
          <a:blip r:embed="rId3" cstate="print"/>
          <a:srcRect/>
          <a:stretch>
            <a:fillRect/>
          </a:stretch>
        </p:blipFill>
        <p:spPr bwMode="auto">
          <a:xfrm>
            <a:off x="971550" y="692150"/>
            <a:ext cx="7594600"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692696"/>
            <a:ext cx="8229600" cy="5433467"/>
          </a:xfrm>
        </p:spPr>
        <p:txBody>
          <a:bodyPr>
            <a:normAutofit lnSpcReduction="10000"/>
          </a:bodyPr>
          <a:lstStyle/>
          <a:p>
            <a:endParaRPr lang="de-DE" sz="2400" dirty="0" smtClean="0"/>
          </a:p>
          <a:p>
            <a:r>
              <a:rPr lang="de-DE" sz="2400" dirty="0" smtClean="0"/>
              <a:t>Nullsummenspiele: Vollständig antagonistische Interessen, keine Möglichkeit zur Kooperation</a:t>
            </a:r>
          </a:p>
          <a:p>
            <a:endParaRPr lang="de-DE" sz="2400" dirty="0" smtClean="0"/>
          </a:p>
          <a:p>
            <a:r>
              <a:rPr lang="de-DE" sz="2400" dirty="0" smtClean="0"/>
              <a:t>Die Welt ist „</a:t>
            </a:r>
            <a:r>
              <a:rPr lang="de-DE" sz="2400" dirty="0" err="1" smtClean="0"/>
              <a:t>Nonzero</a:t>
            </a:r>
            <a:r>
              <a:rPr lang="de-DE" sz="2400" dirty="0" smtClean="0"/>
              <a:t>“ (Robert Wright). Dieses Buch zur Spieltheorie wurde von einem Mitspieler in der Weltpolitik empfohlen, nämlich von Bill Clinton auf youtube („Last year I read a book that describes the way the world works.“) </a:t>
            </a:r>
            <a:r>
              <a:rPr lang="de-DE" sz="2400" dirty="0" smtClean="0">
                <a:hlinkClick r:id="rId2"/>
              </a:rPr>
              <a:t>http://www.youtube.com/watch?v=DnLosZVG54k</a:t>
            </a:r>
            <a:endParaRPr lang="de-DE" sz="2400" dirty="0" smtClean="0"/>
          </a:p>
          <a:p>
            <a:endParaRPr lang="de-DE" sz="2400" dirty="0" smtClean="0"/>
          </a:p>
          <a:p>
            <a:r>
              <a:rPr lang="de-DE" sz="2400" dirty="0" smtClean="0"/>
              <a:t>Die meisten Konfliktsituationen entsprechen Spielen mit gemischten Interessen. Die Akteure haben teils gemeinsame, teils divergierende Interessen.</a:t>
            </a:r>
          </a:p>
          <a:p>
            <a:endParaRPr lang="de-DE" sz="2400" dirty="0"/>
          </a:p>
        </p:txBody>
      </p:sp>
    </p:spTree>
    <p:extLst>
      <p:ext uri="{BB962C8B-B14F-4D97-AF65-F5344CB8AC3E}">
        <p14:creationId xmlns:p14="http://schemas.microsoft.com/office/powerpoint/2010/main" val="2166990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de-DE" smtClean="0"/>
              <a:t>Nicht-Nullsummenspiele</a:t>
            </a:r>
          </a:p>
        </p:txBody>
      </p:sp>
      <p:sp>
        <p:nvSpPr>
          <p:cNvPr id="25603" name="Rectangle 3"/>
          <p:cNvSpPr>
            <a:spLocks noGrp="1" noChangeArrowheads="1"/>
          </p:cNvSpPr>
          <p:nvPr>
            <p:ph type="body" idx="1"/>
          </p:nvPr>
        </p:nvSpPr>
        <p:spPr>
          <a:xfrm>
            <a:off x="457200" y="1600200"/>
            <a:ext cx="5051425" cy="4525963"/>
          </a:xfrm>
        </p:spPr>
        <p:txBody>
          <a:bodyPr/>
          <a:lstStyle/>
          <a:p>
            <a:pPr eaLnBrk="1" hangingPunct="1">
              <a:lnSpc>
                <a:spcPct val="90000"/>
              </a:lnSpc>
              <a:buFontTx/>
              <a:buNone/>
            </a:pPr>
            <a:r>
              <a:rPr lang="de-DE" sz="2400" dirty="0" smtClean="0"/>
              <a:t>Eines der bekanntesten Spiele: </a:t>
            </a:r>
            <a:r>
              <a:rPr lang="de-DE" sz="2400" b="1" dirty="0" smtClean="0"/>
              <a:t>Gefangenendilemma</a:t>
            </a:r>
          </a:p>
          <a:p>
            <a:pPr eaLnBrk="1" hangingPunct="1">
              <a:lnSpc>
                <a:spcPct val="90000"/>
              </a:lnSpc>
              <a:buFontTx/>
              <a:buNone/>
            </a:pPr>
            <a:endParaRPr lang="de-DE" sz="2400" b="1" dirty="0" smtClean="0"/>
          </a:p>
          <a:p>
            <a:pPr eaLnBrk="1" hangingPunct="1">
              <a:lnSpc>
                <a:spcPct val="90000"/>
              </a:lnSpc>
              <a:buFontTx/>
              <a:buNone/>
            </a:pPr>
            <a:r>
              <a:rPr lang="de-DE" sz="2400" dirty="0" smtClean="0"/>
              <a:t>Eine Parabel für den Konflikt zwischen individuellen Interessen und kollektivem Gut</a:t>
            </a:r>
          </a:p>
          <a:p>
            <a:pPr eaLnBrk="1" hangingPunct="1">
              <a:lnSpc>
                <a:spcPct val="90000"/>
              </a:lnSpc>
              <a:buFontTx/>
              <a:buNone/>
            </a:pPr>
            <a:endParaRPr lang="de-DE" sz="2400" dirty="0" smtClean="0"/>
          </a:p>
          <a:p>
            <a:pPr eaLnBrk="1" hangingPunct="1">
              <a:lnSpc>
                <a:spcPct val="90000"/>
              </a:lnSpc>
              <a:buFontTx/>
              <a:buNone/>
            </a:pPr>
            <a:r>
              <a:rPr lang="de-DE" sz="2400" dirty="0" smtClean="0"/>
              <a:t>Besuchen Sie „Tosca“ und entdecken Sie ein Gefangenen-dilemma zwischen Tosca und </a:t>
            </a:r>
            <a:r>
              <a:rPr lang="de-DE" sz="2400" dirty="0" err="1" smtClean="0"/>
              <a:t>Scarpia</a:t>
            </a:r>
            <a:r>
              <a:rPr lang="de-DE" sz="2400" dirty="0" smtClean="0"/>
              <a:t>!</a:t>
            </a:r>
          </a:p>
        </p:txBody>
      </p:sp>
      <p:pic>
        <p:nvPicPr>
          <p:cNvPr id="25604" name="Picture 5" descr="Datei:Puccini Tosca.jpg">
            <a:hlinkClick r:id="rId3"/>
          </p:cNvPr>
          <p:cNvPicPr>
            <a:picLocks noChangeAspect="1" noChangeArrowheads="1"/>
          </p:cNvPicPr>
          <p:nvPr/>
        </p:nvPicPr>
        <p:blipFill>
          <a:blip r:embed="rId4" cstate="print"/>
          <a:srcRect/>
          <a:stretch>
            <a:fillRect/>
          </a:stretch>
        </p:blipFill>
        <p:spPr bwMode="auto">
          <a:xfrm>
            <a:off x="5940425" y="1773238"/>
            <a:ext cx="24003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92213" y="206375"/>
            <a:ext cx="6884987" cy="417513"/>
          </a:xfrm>
        </p:spPr>
        <p:txBody>
          <a:bodyPr/>
          <a:lstStyle/>
          <a:p>
            <a:pPr eaLnBrk="1" hangingPunct="1"/>
            <a:r>
              <a:rPr lang="de-DE" sz="2400" smtClean="0"/>
              <a:t>Gegenseitige Selbstschädigung im einmaligen Gefangenendilemma</a:t>
            </a:r>
          </a:p>
        </p:txBody>
      </p:sp>
      <p:sp>
        <p:nvSpPr>
          <p:cNvPr id="26627" name="Text Box 6"/>
          <p:cNvSpPr txBox="1">
            <a:spLocks noChangeArrowheads="1"/>
          </p:cNvSpPr>
          <p:nvPr/>
        </p:nvSpPr>
        <p:spPr bwMode="auto">
          <a:xfrm>
            <a:off x="179388" y="5734050"/>
            <a:ext cx="8651875" cy="701675"/>
          </a:xfrm>
          <a:prstGeom prst="rect">
            <a:avLst/>
          </a:prstGeom>
          <a:noFill/>
          <a:ln w="9525">
            <a:noFill/>
            <a:miter lim="800000"/>
            <a:headEnd/>
            <a:tailEnd/>
          </a:ln>
        </p:spPr>
        <p:txBody>
          <a:bodyPr wrap="none">
            <a:spAutoFit/>
          </a:bodyPr>
          <a:lstStyle/>
          <a:p>
            <a:r>
              <a:rPr lang="en-US" sz="2000">
                <a:solidFill>
                  <a:srgbClr val="FF0000"/>
                </a:solidFill>
              </a:rPr>
              <a:t>Resultat beidseitiger Defektion (D): Scarpia wird erdolcht, Cavaradossi wird</a:t>
            </a:r>
          </a:p>
          <a:p>
            <a:r>
              <a:rPr lang="en-US" sz="2000">
                <a:solidFill>
                  <a:srgbClr val="FF0000"/>
                </a:solidFill>
              </a:rPr>
              <a:t>erschossen. </a:t>
            </a:r>
            <a:endParaRPr lang="de-DE" sz="2000">
              <a:solidFill>
                <a:srgbClr val="FF0000"/>
              </a:solidFill>
            </a:endParaRPr>
          </a:p>
        </p:txBody>
      </p:sp>
      <p:graphicFrame>
        <p:nvGraphicFramePr>
          <p:cNvPr id="130107" name="Group 59"/>
          <p:cNvGraphicFramePr>
            <a:graphicFrameLocks noGrp="1"/>
          </p:cNvGraphicFramePr>
          <p:nvPr/>
        </p:nvGraphicFramePr>
        <p:xfrm>
          <a:off x="1547813" y="1989138"/>
          <a:ext cx="6372225" cy="3384551"/>
        </p:xfrm>
        <a:graphic>
          <a:graphicData uri="http://schemas.openxmlformats.org/drawingml/2006/table">
            <a:tbl>
              <a:tblPr/>
              <a:tblGrid>
                <a:gridCol w="2143125"/>
                <a:gridCol w="233362"/>
                <a:gridCol w="1371600"/>
                <a:gridCol w="1363663"/>
                <a:gridCol w="1260475"/>
              </a:tblGrid>
              <a:tr h="8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cap="flat">
                      <a:noFill/>
                    </a:lnR>
                    <a:lnT cap="flat">
                      <a:noFill/>
                    </a:lnT>
                    <a:lnB>
                      <a:noFill/>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9900"/>
                          </a:solidFill>
                          <a:effectLst/>
                          <a:latin typeface="Arial" charset="0"/>
                          <a:cs typeface="Arial" charset="0"/>
                        </a:rPr>
                        <a:t>5, 5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chemeClr val="tx1"/>
                          </a:solidFill>
                          <a:effectLst/>
                          <a:latin typeface="Arial" charset="0"/>
                          <a:cs typeface="Arial" charset="0"/>
                        </a:rPr>
                        <a:t>-10,10</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cs typeface="Arial" charset="0"/>
                        </a:rPr>
                        <a:t>   </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r h="1198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chemeClr val="tx1"/>
                          </a:solidFill>
                          <a:effectLst/>
                          <a:latin typeface="Arial" charset="0"/>
                          <a:cs typeface="Arial" charset="0"/>
                        </a:rPr>
                        <a:t>10, -10</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rgbClr val="FF0000"/>
                          </a:solidFill>
                          <a:effectLst/>
                          <a:latin typeface="Arial" charset="0"/>
                          <a:cs typeface="Arial" charset="0"/>
                        </a:rPr>
                        <a:t>0, 0</a:t>
                      </a:r>
                      <a:endParaRPr kumimoji="0" lang="en-US" sz="2400" b="1" i="0" u="none" strike="noStrike" cap="none" normalizeH="0" baseline="0" smtClean="0">
                        <a:ln>
                          <a:noFill/>
                        </a:ln>
                        <a:solidFill>
                          <a:srgbClr val="FF0000"/>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CH"/>
                    </a:p>
                  </a:txBody>
                  <a:tcPr/>
                </a:tc>
              </a:tr>
            </a:tbl>
          </a:graphicData>
        </a:graphic>
      </p:graphicFrame>
      <p:sp>
        <p:nvSpPr>
          <p:cNvPr id="26649" name="Text Box 42"/>
          <p:cNvSpPr txBox="1">
            <a:spLocks noChangeArrowheads="1"/>
          </p:cNvSpPr>
          <p:nvPr/>
        </p:nvSpPr>
        <p:spPr bwMode="auto">
          <a:xfrm>
            <a:off x="323850" y="908050"/>
            <a:ext cx="8137525" cy="1187450"/>
          </a:xfrm>
          <a:prstGeom prst="rect">
            <a:avLst/>
          </a:prstGeom>
          <a:noFill/>
          <a:ln w="9525">
            <a:noFill/>
            <a:miter lim="800000"/>
            <a:headEnd/>
            <a:tailEnd/>
          </a:ln>
        </p:spPr>
        <p:txBody>
          <a:bodyPr>
            <a:spAutoFit/>
          </a:bodyPr>
          <a:lstStyle/>
          <a:p>
            <a:r>
              <a:rPr lang="en-US" sz="2400" b="1"/>
              <a:t>Gefangenendilemma: </a:t>
            </a:r>
            <a:r>
              <a:rPr lang="de-CH" sz="2400" b="1">
                <a:solidFill>
                  <a:srgbClr val="FF0000"/>
                </a:solidFill>
              </a:rPr>
              <a:t>0, 0</a:t>
            </a:r>
            <a:r>
              <a:rPr lang="en-US"/>
              <a:t> </a:t>
            </a:r>
            <a:r>
              <a:rPr lang="en-US" sz="2400"/>
              <a:t> ist das Nash-Gleichgewicht, aber </a:t>
            </a:r>
            <a:r>
              <a:rPr lang="en-US" sz="2400" b="1">
                <a:solidFill>
                  <a:srgbClr val="009900"/>
                </a:solidFill>
              </a:rPr>
              <a:t>5, 5</a:t>
            </a:r>
            <a:r>
              <a:rPr lang="en-US"/>
              <a:t> </a:t>
            </a:r>
            <a:r>
              <a:rPr lang="en-US" sz="2400"/>
              <a:t> wäre für beide besser!</a:t>
            </a:r>
          </a:p>
          <a:p>
            <a:endParaRPr lang="de-DE" sz="2400"/>
          </a:p>
        </p:txBody>
      </p:sp>
      <p:sp>
        <p:nvSpPr>
          <p:cNvPr id="26650" name="Text Box 44"/>
          <p:cNvSpPr txBox="1">
            <a:spLocks noChangeArrowheads="1"/>
          </p:cNvSpPr>
          <p:nvPr/>
        </p:nvSpPr>
        <p:spPr bwMode="auto">
          <a:xfrm>
            <a:off x="1258888" y="3835400"/>
            <a:ext cx="919162" cy="396875"/>
          </a:xfrm>
          <a:prstGeom prst="rect">
            <a:avLst/>
          </a:prstGeom>
          <a:noFill/>
          <a:ln w="9525">
            <a:noFill/>
            <a:miter lim="800000"/>
            <a:headEnd/>
            <a:tailEnd/>
          </a:ln>
        </p:spPr>
        <p:txBody>
          <a:bodyPr wrap="none">
            <a:spAutoFit/>
          </a:bodyPr>
          <a:lstStyle/>
          <a:p>
            <a:r>
              <a:rPr lang="de-DE" sz="2000" b="1"/>
              <a:t>Tosca</a:t>
            </a:r>
          </a:p>
        </p:txBody>
      </p:sp>
      <p:sp>
        <p:nvSpPr>
          <p:cNvPr id="26651" name="Text Box 45"/>
          <p:cNvSpPr txBox="1">
            <a:spLocks noChangeArrowheads="1"/>
          </p:cNvSpPr>
          <p:nvPr/>
        </p:nvSpPr>
        <p:spPr bwMode="auto">
          <a:xfrm>
            <a:off x="4859338" y="1603375"/>
            <a:ext cx="1101725" cy="396875"/>
          </a:xfrm>
          <a:prstGeom prst="rect">
            <a:avLst/>
          </a:prstGeom>
          <a:noFill/>
          <a:ln w="9525">
            <a:noFill/>
            <a:miter lim="800000"/>
            <a:headEnd/>
            <a:tailEnd/>
          </a:ln>
        </p:spPr>
        <p:txBody>
          <a:bodyPr wrap="none">
            <a:spAutoFit/>
          </a:bodyPr>
          <a:lstStyle/>
          <a:p>
            <a:r>
              <a:rPr lang="de-DE" sz="2000" b="1"/>
              <a:t>Scarpia</a:t>
            </a:r>
          </a:p>
        </p:txBody>
      </p:sp>
      <p:sp>
        <p:nvSpPr>
          <p:cNvPr id="26652" name="Text Box 60"/>
          <p:cNvSpPr txBox="1">
            <a:spLocks noChangeArrowheads="1"/>
          </p:cNvSpPr>
          <p:nvPr/>
        </p:nvSpPr>
        <p:spPr bwMode="auto">
          <a:xfrm>
            <a:off x="2268538" y="3068638"/>
            <a:ext cx="1439862" cy="641350"/>
          </a:xfrm>
          <a:prstGeom prst="rect">
            <a:avLst/>
          </a:prstGeom>
          <a:noFill/>
          <a:ln w="9525">
            <a:noFill/>
            <a:miter lim="800000"/>
            <a:headEnd/>
            <a:tailEnd/>
          </a:ln>
        </p:spPr>
        <p:txBody>
          <a:bodyPr>
            <a:spAutoFit/>
          </a:bodyPr>
          <a:lstStyle/>
          <a:p>
            <a:r>
              <a:rPr lang="de-DE"/>
              <a:t>C = Sex mit Scarpia</a:t>
            </a:r>
          </a:p>
        </p:txBody>
      </p:sp>
      <p:sp>
        <p:nvSpPr>
          <p:cNvPr id="26653" name="Text Box 61"/>
          <p:cNvSpPr txBox="1">
            <a:spLocks noChangeArrowheads="1"/>
          </p:cNvSpPr>
          <p:nvPr/>
        </p:nvSpPr>
        <p:spPr bwMode="auto">
          <a:xfrm>
            <a:off x="2268538" y="4437063"/>
            <a:ext cx="1384300" cy="641350"/>
          </a:xfrm>
          <a:prstGeom prst="rect">
            <a:avLst/>
          </a:prstGeom>
          <a:noFill/>
          <a:ln w="9525">
            <a:noFill/>
            <a:miter lim="800000"/>
            <a:headEnd/>
            <a:tailEnd/>
          </a:ln>
        </p:spPr>
        <p:txBody>
          <a:bodyPr wrap="none">
            <a:spAutoFit/>
          </a:bodyPr>
          <a:lstStyle/>
          <a:p>
            <a:r>
              <a:rPr lang="de-DE"/>
              <a:t>D = Scarpia</a:t>
            </a:r>
          </a:p>
          <a:p>
            <a:r>
              <a:rPr lang="de-DE"/>
              <a:t>erdolchen</a:t>
            </a:r>
          </a:p>
        </p:txBody>
      </p:sp>
      <p:sp>
        <p:nvSpPr>
          <p:cNvPr id="26654" name="Text Box 62"/>
          <p:cNvSpPr txBox="1">
            <a:spLocks noChangeArrowheads="1"/>
          </p:cNvSpPr>
          <p:nvPr/>
        </p:nvSpPr>
        <p:spPr bwMode="auto">
          <a:xfrm>
            <a:off x="4067175" y="2060575"/>
            <a:ext cx="1193800" cy="641350"/>
          </a:xfrm>
          <a:prstGeom prst="rect">
            <a:avLst/>
          </a:prstGeom>
          <a:noFill/>
          <a:ln w="9525">
            <a:noFill/>
            <a:miter lim="800000"/>
            <a:headEnd/>
            <a:tailEnd/>
          </a:ln>
        </p:spPr>
        <p:txBody>
          <a:bodyPr wrap="none">
            <a:spAutoFit/>
          </a:bodyPr>
          <a:lstStyle/>
          <a:p>
            <a:r>
              <a:rPr lang="de-DE"/>
              <a:t>C = Platz-</a:t>
            </a:r>
          </a:p>
          <a:p>
            <a:r>
              <a:rPr lang="de-DE"/>
              <a:t>patronen</a:t>
            </a:r>
          </a:p>
        </p:txBody>
      </p:sp>
      <p:sp>
        <p:nvSpPr>
          <p:cNvPr id="26655" name="Text Box 63"/>
          <p:cNvSpPr txBox="1">
            <a:spLocks noChangeArrowheads="1"/>
          </p:cNvSpPr>
          <p:nvPr/>
        </p:nvSpPr>
        <p:spPr bwMode="auto">
          <a:xfrm>
            <a:off x="5724525" y="2133600"/>
            <a:ext cx="184150" cy="366713"/>
          </a:xfrm>
          <a:prstGeom prst="rect">
            <a:avLst/>
          </a:prstGeom>
          <a:noFill/>
          <a:ln w="9525">
            <a:noFill/>
            <a:miter lim="800000"/>
            <a:headEnd/>
            <a:tailEnd/>
          </a:ln>
        </p:spPr>
        <p:txBody>
          <a:bodyPr wrap="none">
            <a:spAutoFit/>
          </a:bodyPr>
          <a:lstStyle/>
          <a:p>
            <a:endParaRPr lang="de-DE"/>
          </a:p>
        </p:txBody>
      </p:sp>
      <p:sp>
        <p:nvSpPr>
          <p:cNvPr id="26656" name="Text Box 64"/>
          <p:cNvSpPr txBox="1">
            <a:spLocks noChangeArrowheads="1"/>
          </p:cNvSpPr>
          <p:nvPr/>
        </p:nvSpPr>
        <p:spPr bwMode="auto">
          <a:xfrm>
            <a:off x="5508625" y="2060575"/>
            <a:ext cx="1168400" cy="641350"/>
          </a:xfrm>
          <a:prstGeom prst="rect">
            <a:avLst/>
          </a:prstGeom>
          <a:noFill/>
          <a:ln w="9525">
            <a:noFill/>
            <a:miter lim="800000"/>
            <a:headEnd/>
            <a:tailEnd/>
          </a:ln>
        </p:spPr>
        <p:txBody>
          <a:bodyPr wrap="none">
            <a:spAutoFit/>
          </a:bodyPr>
          <a:lstStyle/>
          <a:p>
            <a:r>
              <a:rPr lang="de-DE"/>
              <a:t>D = echte</a:t>
            </a:r>
          </a:p>
          <a:p>
            <a:r>
              <a:rPr lang="de-DE"/>
              <a:t>Munition</a:t>
            </a:r>
          </a:p>
        </p:txBody>
      </p:sp>
      <p:sp>
        <p:nvSpPr>
          <p:cNvPr id="26657" name="Text Box 65"/>
          <p:cNvSpPr txBox="1">
            <a:spLocks noChangeArrowheads="1"/>
          </p:cNvSpPr>
          <p:nvPr/>
        </p:nvSpPr>
        <p:spPr bwMode="auto">
          <a:xfrm>
            <a:off x="6784975" y="6256338"/>
            <a:ext cx="1847850" cy="366712"/>
          </a:xfrm>
          <a:prstGeom prst="rect">
            <a:avLst/>
          </a:prstGeom>
          <a:noFill/>
          <a:ln w="9525">
            <a:noFill/>
            <a:miter lim="800000"/>
            <a:headEnd/>
            <a:tailEnd/>
          </a:ln>
        </p:spPr>
        <p:txBody>
          <a:bodyPr wrap="none">
            <a:spAutoFit/>
          </a:bodyPr>
          <a:lstStyle/>
          <a:p>
            <a:r>
              <a:rPr lang="de-DE"/>
              <a:t>Rapoport (1962)</a:t>
            </a:r>
          </a:p>
        </p:txBody>
      </p:sp>
      <p:sp>
        <p:nvSpPr>
          <p:cNvPr id="26658" name="Text Box 66"/>
          <p:cNvSpPr txBox="1">
            <a:spLocks noChangeArrowheads="1"/>
          </p:cNvSpPr>
          <p:nvPr/>
        </p:nvSpPr>
        <p:spPr bwMode="auto">
          <a:xfrm>
            <a:off x="6948488" y="3573463"/>
            <a:ext cx="1981200" cy="641350"/>
          </a:xfrm>
          <a:prstGeom prst="rect">
            <a:avLst/>
          </a:prstGeom>
          <a:noFill/>
          <a:ln w="9525">
            <a:noFill/>
            <a:miter lim="800000"/>
            <a:headEnd/>
            <a:tailEnd/>
          </a:ln>
        </p:spPr>
        <p:txBody>
          <a:bodyPr wrap="none">
            <a:spAutoFit/>
          </a:bodyPr>
          <a:lstStyle/>
          <a:p>
            <a:r>
              <a:rPr lang="de-DE"/>
              <a:t>C = Coopperation</a:t>
            </a:r>
          </a:p>
          <a:p>
            <a:r>
              <a:rPr lang="de-DE"/>
              <a:t>D = Defektion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atei:Roulette wheel.jpg">
            <a:hlinkClick r:id="rId3"/>
          </p:cNvPr>
          <p:cNvPicPr>
            <a:picLocks noChangeAspect="1" noChangeArrowheads="1"/>
          </p:cNvPicPr>
          <p:nvPr/>
        </p:nvPicPr>
        <p:blipFill>
          <a:blip r:embed="rId4" cstate="print"/>
          <a:srcRect/>
          <a:stretch>
            <a:fillRect/>
          </a:stretch>
        </p:blipFill>
        <p:spPr bwMode="auto">
          <a:xfrm>
            <a:off x="685800" y="1143000"/>
            <a:ext cx="7620000" cy="5286375"/>
          </a:xfrm>
          <a:prstGeom prst="rect">
            <a:avLst/>
          </a:prstGeom>
          <a:noFill/>
          <a:ln w="9525">
            <a:noFill/>
            <a:miter lim="800000"/>
            <a:headEnd/>
            <a:tailEnd/>
          </a:ln>
        </p:spPr>
      </p:pic>
      <p:sp>
        <p:nvSpPr>
          <p:cNvPr id="5123" name="Text Box 3"/>
          <p:cNvSpPr txBox="1">
            <a:spLocks noChangeArrowheads="1"/>
          </p:cNvSpPr>
          <p:nvPr/>
        </p:nvSpPr>
        <p:spPr bwMode="auto">
          <a:xfrm>
            <a:off x="1143000" y="304800"/>
            <a:ext cx="6635750" cy="579438"/>
          </a:xfrm>
          <a:prstGeom prst="rect">
            <a:avLst/>
          </a:prstGeom>
          <a:noFill/>
          <a:ln w="9525">
            <a:noFill/>
            <a:miter lim="800000"/>
            <a:headEnd/>
            <a:tailEnd/>
          </a:ln>
        </p:spPr>
        <p:txBody>
          <a:bodyPr wrap="none">
            <a:spAutoFit/>
          </a:bodyPr>
          <a:lstStyle/>
          <a:p>
            <a:r>
              <a:rPr lang="de-DE" sz="3200"/>
              <a:t>Roulette: Entscheidung unter Risiko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0825" y="420688"/>
            <a:ext cx="4968875" cy="5756275"/>
          </a:xfrm>
          <a:prstGeom prst="rect">
            <a:avLst/>
          </a:prstGeom>
          <a:noFill/>
          <a:ln w="9525">
            <a:noFill/>
            <a:miter lim="800000"/>
            <a:headEnd/>
            <a:tailEnd/>
          </a:ln>
        </p:spPr>
        <p:txBody>
          <a:bodyPr anchor="ctr">
            <a:spAutoFit/>
          </a:bodyPr>
          <a:lstStyle/>
          <a:p>
            <a:pPr algn="ctr"/>
            <a:r>
              <a:rPr lang="en-GB" sz="2400" b="1"/>
              <a:t>John F. Nash (1950, 1951)</a:t>
            </a:r>
          </a:p>
          <a:p>
            <a:pPr algn="ctr"/>
            <a:endParaRPr lang="en-GB" sz="2400" b="1"/>
          </a:p>
          <a:p>
            <a:pPr algn="ctr"/>
            <a:r>
              <a:rPr lang="en-GB" sz="2400" b="1"/>
              <a:t>“Nash-Gleichgewicht”</a:t>
            </a:r>
            <a:endParaRPr lang="en-US" sz="2400"/>
          </a:p>
          <a:p>
            <a:pPr algn="ctr"/>
            <a:endParaRPr lang="de-DE" sz="2000"/>
          </a:p>
          <a:p>
            <a:pPr algn="ctr"/>
            <a:r>
              <a:rPr lang="en-US" sz="2400"/>
              <a:t>Jedes Spiel mit endlicher Anzahl von Strategien hat mindestens ein Gleichgewicht in reinen oder gemischten Strategien.</a:t>
            </a:r>
            <a:endParaRPr lang="de-DE" sz="2400"/>
          </a:p>
          <a:p>
            <a:pPr algn="ctr"/>
            <a:endParaRPr lang="en-GB" sz="2400" i="1"/>
          </a:p>
          <a:p>
            <a:pPr algn="ctr"/>
            <a:r>
              <a:rPr lang="en-GB" sz="2000" i="1"/>
              <a:t>Nash, John F. (1950): Equilibrium points in n-person games. Proceedings of the National Academy of Sciences, USA, 36: 48-49.</a:t>
            </a:r>
            <a:endParaRPr lang="en-US" sz="2000"/>
          </a:p>
          <a:p>
            <a:pPr algn="ctr"/>
            <a:endParaRPr lang="en-GB" sz="2000" i="1"/>
          </a:p>
          <a:p>
            <a:pPr algn="ctr"/>
            <a:r>
              <a:rPr lang="en-GB" sz="2000" i="1"/>
              <a:t>Nash, John F. (1951): Non-cooperative games. Annals of Mathematics 54: 286-295.</a:t>
            </a:r>
          </a:p>
        </p:txBody>
      </p:sp>
      <p:pic>
        <p:nvPicPr>
          <p:cNvPr id="27651" name="Picture 3" descr="Beautiful Mind mit Russell Crowe"/>
          <p:cNvPicPr>
            <a:picLocks noChangeAspect="1" noChangeArrowheads="1"/>
          </p:cNvPicPr>
          <p:nvPr/>
        </p:nvPicPr>
        <p:blipFill>
          <a:blip r:embed="rId3" cstate="print"/>
          <a:srcRect/>
          <a:stretch>
            <a:fillRect/>
          </a:stretch>
        </p:blipFill>
        <p:spPr bwMode="auto">
          <a:xfrm>
            <a:off x="5867400" y="2997200"/>
            <a:ext cx="2011363" cy="3095625"/>
          </a:xfrm>
          <a:prstGeom prst="rect">
            <a:avLst/>
          </a:prstGeom>
          <a:noFill/>
          <a:ln w="9525">
            <a:noFill/>
            <a:miter lim="800000"/>
            <a:headEnd/>
            <a:tailEnd/>
          </a:ln>
        </p:spPr>
      </p:pic>
      <p:sp>
        <p:nvSpPr>
          <p:cNvPr id="27652" name="Text Box 4"/>
          <p:cNvSpPr txBox="1">
            <a:spLocks noChangeArrowheads="1"/>
          </p:cNvSpPr>
          <p:nvPr/>
        </p:nvSpPr>
        <p:spPr bwMode="auto">
          <a:xfrm>
            <a:off x="5651500" y="6021388"/>
            <a:ext cx="2679700" cy="519112"/>
          </a:xfrm>
          <a:prstGeom prst="rect">
            <a:avLst/>
          </a:prstGeom>
          <a:noFill/>
          <a:ln w="9525">
            <a:noFill/>
            <a:miter lim="800000"/>
            <a:headEnd/>
            <a:tailEnd/>
          </a:ln>
        </p:spPr>
        <p:txBody>
          <a:bodyPr wrap="none">
            <a:spAutoFit/>
          </a:bodyPr>
          <a:lstStyle/>
          <a:p>
            <a:r>
              <a:rPr lang="de-DE" sz="2800"/>
              <a:t>„Beautiful Mind“</a:t>
            </a:r>
          </a:p>
        </p:txBody>
      </p:sp>
      <p:pic>
        <p:nvPicPr>
          <p:cNvPr id="27653" name="Picture 4" descr="John-Nash1"/>
          <p:cNvPicPr>
            <a:picLocks noChangeAspect="1" noChangeArrowheads="1"/>
          </p:cNvPicPr>
          <p:nvPr/>
        </p:nvPicPr>
        <p:blipFill>
          <a:blip r:embed="rId4" cstate="print"/>
          <a:srcRect/>
          <a:stretch>
            <a:fillRect/>
          </a:stretch>
        </p:blipFill>
        <p:spPr bwMode="auto">
          <a:xfrm>
            <a:off x="5867400" y="260350"/>
            <a:ext cx="2138363" cy="2617788"/>
          </a:xfrm>
          <a:prstGeom prst="rect">
            <a:avLst/>
          </a:prstGeom>
          <a:noFill/>
          <a:ln w="9525">
            <a:noFill/>
            <a:miter lim="800000"/>
            <a:headEnd/>
            <a:tailEnd/>
          </a:ln>
        </p:spPr>
      </p:pic>
      <p:sp>
        <p:nvSpPr>
          <p:cNvPr id="27654" name="Text Box 6"/>
          <p:cNvSpPr txBox="1">
            <a:spLocks noChangeArrowheads="1"/>
          </p:cNvSpPr>
          <p:nvPr/>
        </p:nvSpPr>
        <p:spPr bwMode="auto">
          <a:xfrm>
            <a:off x="519113" y="6137275"/>
            <a:ext cx="4989512" cy="581025"/>
          </a:xfrm>
          <a:prstGeom prst="rect">
            <a:avLst/>
          </a:prstGeom>
          <a:noFill/>
          <a:ln w="9525">
            <a:noFill/>
            <a:miter lim="800000"/>
            <a:headEnd/>
            <a:tailEnd/>
          </a:ln>
        </p:spPr>
        <p:txBody>
          <a:bodyPr>
            <a:spAutoFit/>
          </a:bodyPr>
          <a:lstStyle/>
          <a:p>
            <a:r>
              <a:rPr lang="de-DE" sz="1600"/>
              <a:t>Nobelpreis zusammen mit J. Harsanyi und R. Selten</a:t>
            </a:r>
          </a:p>
          <a:p>
            <a:r>
              <a:rPr lang="de-DE" sz="1600"/>
              <a:t>1994</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4932363" y="188913"/>
            <a:ext cx="3827462" cy="1828800"/>
          </a:xfrm>
          <a:prstGeom prst="rect">
            <a:avLst/>
          </a:prstGeom>
          <a:noFill/>
          <a:ln w="9525">
            <a:noFill/>
            <a:miter lim="800000"/>
            <a:headEnd/>
            <a:tailEnd/>
          </a:ln>
        </p:spPr>
        <p:txBody>
          <a:bodyPr lIns="0" tIns="0" rIns="0" bIns="0" anchor="ctr">
            <a:spAutoFit/>
          </a:bodyPr>
          <a:lstStyle/>
          <a:p>
            <a:r>
              <a:rPr lang="de-CH" sz="4000" b="1">
                <a:cs typeface="Times New Roman" pitchFamily="18" charset="0"/>
              </a:rPr>
              <a:t>Evolution von Kooperation</a:t>
            </a:r>
          </a:p>
          <a:p>
            <a:pPr eaLnBrk="0" hangingPunct="0"/>
            <a:endParaRPr lang="de-CH" sz="4000"/>
          </a:p>
        </p:txBody>
      </p:sp>
      <p:sp>
        <p:nvSpPr>
          <p:cNvPr id="28675" name="Text Box 4"/>
          <p:cNvSpPr txBox="1">
            <a:spLocks noChangeArrowheads="1"/>
          </p:cNvSpPr>
          <p:nvPr/>
        </p:nvSpPr>
        <p:spPr bwMode="auto">
          <a:xfrm>
            <a:off x="4572000" y="1484313"/>
            <a:ext cx="4408488" cy="1800225"/>
          </a:xfrm>
          <a:prstGeom prst="rect">
            <a:avLst/>
          </a:prstGeom>
          <a:solidFill>
            <a:srgbClr val="FFFFFF"/>
          </a:solidFill>
          <a:ln w="9525">
            <a:solidFill>
              <a:srgbClr val="000000"/>
            </a:solidFill>
            <a:miter lim="800000"/>
            <a:headEnd/>
            <a:tailEnd/>
          </a:ln>
        </p:spPr>
        <p:txBody>
          <a:bodyPr/>
          <a:lstStyle/>
          <a:p>
            <a:pPr algn="ctr"/>
            <a:r>
              <a:rPr lang="en-GB" sz="2800">
                <a:cs typeface="Times New Roman" pitchFamily="18" charset="0"/>
              </a:rPr>
              <a:t>In the state of nature life was „solitary, poor, nasty, brutish, and short“</a:t>
            </a:r>
            <a:endParaRPr lang="en-US" sz="2800"/>
          </a:p>
          <a:p>
            <a:pPr algn="ctr" eaLnBrk="0" hangingPunct="0"/>
            <a:r>
              <a:rPr lang="en-GB" sz="2800">
                <a:cs typeface="Times New Roman" pitchFamily="18" charset="0"/>
              </a:rPr>
              <a:t>(Thomas Hobbes 1651)</a:t>
            </a:r>
            <a:endParaRPr lang="en-GB" sz="2800"/>
          </a:p>
        </p:txBody>
      </p:sp>
      <p:sp>
        <p:nvSpPr>
          <p:cNvPr id="28676" name="Rectangle 6"/>
          <p:cNvSpPr>
            <a:spLocks noChangeArrowheads="1"/>
          </p:cNvSpPr>
          <p:nvPr/>
        </p:nvSpPr>
        <p:spPr bwMode="auto">
          <a:xfrm>
            <a:off x="0" y="3254375"/>
            <a:ext cx="9144000" cy="0"/>
          </a:xfrm>
          <a:prstGeom prst="rect">
            <a:avLst/>
          </a:prstGeom>
          <a:noFill/>
          <a:ln w="9525">
            <a:noFill/>
            <a:miter lim="800000"/>
            <a:headEnd/>
            <a:tailEnd/>
          </a:ln>
        </p:spPr>
        <p:txBody>
          <a:bodyPr wrap="none" anchor="ctr">
            <a:spAutoFit/>
          </a:bodyPr>
          <a:lstStyle/>
          <a:p>
            <a:endParaRPr lang="de-DE"/>
          </a:p>
        </p:txBody>
      </p:sp>
      <p:pic>
        <p:nvPicPr>
          <p:cNvPr id="28677" name="Picture 6" descr="http://upload.wikimedia.org/wikipedia/commons/d/db/Leviathan_gr.jpg"/>
          <p:cNvPicPr>
            <a:picLocks noChangeAspect="1" noChangeArrowheads="1"/>
          </p:cNvPicPr>
          <p:nvPr/>
        </p:nvPicPr>
        <p:blipFill>
          <a:blip r:embed="rId3" cstate="print"/>
          <a:srcRect/>
          <a:stretch>
            <a:fillRect/>
          </a:stretch>
        </p:blipFill>
        <p:spPr bwMode="auto">
          <a:xfrm>
            <a:off x="142875" y="190500"/>
            <a:ext cx="4333875" cy="6667500"/>
          </a:xfrm>
          <a:prstGeom prst="rect">
            <a:avLst/>
          </a:prstGeom>
          <a:noFill/>
          <a:ln w="9525">
            <a:noFill/>
            <a:miter lim="800000"/>
            <a:headEnd/>
            <a:tailEnd/>
          </a:ln>
        </p:spPr>
      </p:pic>
      <p:graphicFrame>
        <p:nvGraphicFramePr>
          <p:cNvPr id="116771" name="Group 35"/>
          <p:cNvGraphicFramePr>
            <a:graphicFrameLocks noGrp="1"/>
          </p:cNvGraphicFramePr>
          <p:nvPr/>
        </p:nvGraphicFramePr>
        <p:xfrm>
          <a:off x="4500563" y="3357563"/>
          <a:ext cx="4248150" cy="3214688"/>
        </p:xfrm>
        <a:graphic>
          <a:graphicData uri="http://schemas.openxmlformats.org/drawingml/2006/table">
            <a:tbl>
              <a:tblPr/>
              <a:tblGrid>
                <a:gridCol w="1428750"/>
                <a:gridCol w="207962"/>
                <a:gridCol w="1195388"/>
                <a:gridCol w="1166812"/>
                <a:gridCol w="249238"/>
              </a:tblGrid>
              <a:tr h="846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r>
              <a:tr h="1196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9900"/>
                          </a:solidFill>
                          <a:effectLst/>
                          <a:latin typeface="Arial" charset="0"/>
                          <a:cs typeface="Arial" charset="0"/>
                        </a:rPr>
                        <a:t>5, 5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chemeClr val="tx1"/>
                          </a:solidFill>
                          <a:effectLst/>
                          <a:latin typeface="Arial" charset="0"/>
                          <a:cs typeface="Arial" charset="0"/>
                        </a:rPr>
                        <a:t>-10,10</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cs typeface="Arial" charset="0"/>
                        </a:rPr>
                        <a:t>   </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1171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chemeClr val="tx1"/>
                          </a:solidFill>
                          <a:effectLst/>
                          <a:latin typeface="Arial" charset="0"/>
                          <a:cs typeface="Arial" charset="0"/>
                        </a:rPr>
                        <a:t>10, -10</a:t>
                      </a:r>
                      <a:endParaRPr kumimoji="0" lang="en-US" sz="24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1" i="0" u="none" strike="noStrike" cap="none" normalizeH="0" baseline="0" smtClean="0">
                          <a:ln>
                            <a:noFill/>
                          </a:ln>
                          <a:solidFill>
                            <a:srgbClr val="FF0000"/>
                          </a:solidFill>
                          <a:effectLst/>
                          <a:latin typeface="Arial" charset="0"/>
                          <a:cs typeface="Arial" charset="0"/>
                        </a:rPr>
                        <a:t>0, 0</a:t>
                      </a:r>
                      <a:endParaRPr kumimoji="0" lang="en-US" sz="2400" b="1" i="0" u="none" strike="noStrike" cap="none" normalizeH="0" baseline="0" smtClean="0">
                        <a:ln>
                          <a:noFill/>
                        </a:ln>
                        <a:solidFill>
                          <a:srgbClr val="FF0000"/>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CH"/>
                    </a:p>
                  </a:txBody>
                  <a:tcPr/>
                </a:tc>
              </a:tr>
            </a:tbl>
          </a:graphicData>
        </a:graphic>
      </p:graphicFrame>
      <p:sp>
        <p:nvSpPr>
          <p:cNvPr id="28699" name="Text Box 36"/>
          <p:cNvSpPr txBox="1">
            <a:spLocks noChangeArrowheads="1"/>
          </p:cNvSpPr>
          <p:nvPr/>
        </p:nvSpPr>
        <p:spPr bwMode="auto">
          <a:xfrm>
            <a:off x="4500563" y="4581525"/>
            <a:ext cx="1428750" cy="366713"/>
          </a:xfrm>
          <a:prstGeom prst="rect">
            <a:avLst/>
          </a:prstGeom>
          <a:noFill/>
          <a:ln w="9525">
            <a:noFill/>
            <a:miter lim="800000"/>
            <a:headEnd/>
            <a:tailEnd/>
          </a:ln>
        </p:spPr>
        <p:txBody>
          <a:bodyPr wrap="none">
            <a:spAutoFit/>
          </a:bodyPr>
          <a:lstStyle/>
          <a:p>
            <a:r>
              <a:rPr lang="de-DE"/>
              <a:t>Kooperieren</a:t>
            </a:r>
          </a:p>
        </p:txBody>
      </p:sp>
      <p:sp>
        <p:nvSpPr>
          <p:cNvPr id="28700" name="Text Box 37"/>
          <p:cNvSpPr txBox="1">
            <a:spLocks noChangeArrowheads="1"/>
          </p:cNvSpPr>
          <p:nvPr/>
        </p:nvSpPr>
        <p:spPr bwMode="auto">
          <a:xfrm>
            <a:off x="4787900" y="5805488"/>
            <a:ext cx="1111250" cy="366712"/>
          </a:xfrm>
          <a:prstGeom prst="rect">
            <a:avLst/>
          </a:prstGeom>
          <a:noFill/>
          <a:ln w="9525">
            <a:noFill/>
            <a:miter lim="800000"/>
            <a:headEnd/>
            <a:tailEnd/>
          </a:ln>
        </p:spPr>
        <p:txBody>
          <a:bodyPr wrap="none">
            <a:spAutoFit/>
          </a:bodyPr>
          <a:lstStyle/>
          <a:p>
            <a:r>
              <a:rPr lang="de-DE"/>
              <a:t>Betrügen</a:t>
            </a:r>
          </a:p>
        </p:txBody>
      </p:sp>
      <p:sp>
        <p:nvSpPr>
          <p:cNvPr id="28701" name="Text Box 38"/>
          <p:cNvSpPr txBox="1">
            <a:spLocks noChangeArrowheads="1"/>
          </p:cNvSpPr>
          <p:nvPr/>
        </p:nvSpPr>
        <p:spPr bwMode="auto">
          <a:xfrm>
            <a:off x="5795963" y="3644900"/>
            <a:ext cx="1428750" cy="366713"/>
          </a:xfrm>
          <a:prstGeom prst="rect">
            <a:avLst/>
          </a:prstGeom>
          <a:noFill/>
          <a:ln w="9525">
            <a:noFill/>
            <a:miter lim="800000"/>
            <a:headEnd/>
            <a:tailEnd/>
          </a:ln>
        </p:spPr>
        <p:txBody>
          <a:bodyPr wrap="none">
            <a:spAutoFit/>
          </a:bodyPr>
          <a:lstStyle/>
          <a:p>
            <a:r>
              <a:rPr lang="de-DE"/>
              <a:t>Kooperieren</a:t>
            </a:r>
          </a:p>
        </p:txBody>
      </p:sp>
      <p:sp>
        <p:nvSpPr>
          <p:cNvPr id="28702" name="Text Box 39"/>
          <p:cNvSpPr txBox="1">
            <a:spLocks noChangeArrowheads="1"/>
          </p:cNvSpPr>
          <p:nvPr/>
        </p:nvSpPr>
        <p:spPr bwMode="auto">
          <a:xfrm>
            <a:off x="7380288" y="3644900"/>
            <a:ext cx="1111250" cy="366713"/>
          </a:xfrm>
          <a:prstGeom prst="rect">
            <a:avLst/>
          </a:prstGeom>
          <a:noFill/>
          <a:ln w="9525">
            <a:noFill/>
            <a:miter lim="800000"/>
            <a:headEnd/>
            <a:tailEnd/>
          </a:ln>
        </p:spPr>
        <p:txBody>
          <a:bodyPr wrap="none">
            <a:spAutoFit/>
          </a:bodyPr>
          <a:lstStyle/>
          <a:p>
            <a:r>
              <a:rPr lang="de-DE"/>
              <a:t>Betrügen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Evolution von Kooperation unter Egoisten</a:t>
            </a:r>
            <a:endParaRPr lang="de-DE" smtClean="0"/>
          </a:p>
        </p:txBody>
      </p:sp>
      <p:sp>
        <p:nvSpPr>
          <p:cNvPr id="29699" name="Rectangle 3"/>
          <p:cNvSpPr>
            <a:spLocks noGrp="1" noChangeArrowheads="1"/>
          </p:cNvSpPr>
          <p:nvPr>
            <p:ph type="body" idx="1"/>
          </p:nvPr>
        </p:nvSpPr>
        <p:spPr>
          <a:noFill/>
        </p:spPr>
        <p:txBody>
          <a:bodyPr/>
          <a:lstStyle/>
          <a:p>
            <a:pPr eaLnBrk="1" hangingPunct="1">
              <a:lnSpc>
                <a:spcPct val="90000"/>
              </a:lnSpc>
              <a:buFontTx/>
              <a:buNone/>
            </a:pPr>
            <a:r>
              <a:rPr lang="en-US" b="1" smtClean="0"/>
              <a:t>Kann dennoch unter Egoisten ohne äußere Sanktionen (“ohne Leviathan, ohne Staat”) Kooperation entstehen?</a:t>
            </a:r>
          </a:p>
          <a:p>
            <a:pPr eaLnBrk="1" hangingPunct="1">
              <a:lnSpc>
                <a:spcPct val="90000"/>
              </a:lnSpc>
              <a:buFontTx/>
              <a:buNone/>
            </a:pPr>
            <a:r>
              <a:rPr lang="en-US" b="1" smtClean="0"/>
              <a:t>Wird das Gefangenendilemma (die Interaktion) wiederholt, ohne das das Ende der Interaktionen bekannt ist und sind die künftigen Erträge hoch genug, dann ändert sich die strategische Situation grundlegend.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68313" y="0"/>
            <a:ext cx="8229600" cy="1143000"/>
          </a:xfrm>
        </p:spPr>
        <p:txBody>
          <a:bodyPr/>
          <a:lstStyle/>
          <a:p>
            <a:pPr eaLnBrk="1" hangingPunct="1"/>
            <a:r>
              <a:rPr lang="de-DE" sz="3200" b="1" smtClean="0"/>
              <a:t>Wiederholtes Spiel</a:t>
            </a:r>
            <a:r>
              <a:rPr lang="de-DE" sz="3200" smtClean="0"/>
              <a:t> (iteriertes Spiel)</a:t>
            </a:r>
            <a:endParaRPr lang="en-US" sz="3200" smtClean="0"/>
          </a:p>
        </p:txBody>
      </p:sp>
      <p:graphicFrame>
        <p:nvGraphicFramePr>
          <p:cNvPr id="10701" name="Group 461"/>
          <p:cNvGraphicFramePr>
            <a:graphicFrameLocks noGrp="1"/>
          </p:cNvGraphicFramePr>
          <p:nvPr>
            <p:ph idx="4294967295"/>
          </p:nvPr>
        </p:nvGraphicFramePr>
        <p:xfrm>
          <a:off x="420688" y="908050"/>
          <a:ext cx="8723312" cy="3529013"/>
        </p:xfrm>
        <a:graphic>
          <a:graphicData uri="http://schemas.openxmlformats.org/drawingml/2006/table">
            <a:tbl>
              <a:tblPr/>
              <a:tblGrid>
                <a:gridCol w="1368425"/>
                <a:gridCol w="712787"/>
                <a:gridCol w="727075"/>
                <a:gridCol w="360363"/>
                <a:gridCol w="744537"/>
                <a:gridCol w="766763"/>
                <a:gridCol w="360362"/>
                <a:gridCol w="688975"/>
                <a:gridCol w="679450"/>
                <a:gridCol w="431800"/>
                <a:gridCol w="687388"/>
                <a:gridCol w="681037"/>
                <a:gridCol w="514350"/>
              </a:tblGrid>
              <a:tr h="923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C</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D</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C</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D</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C</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D</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C</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D</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r>
              <a:tr h="768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C</a:t>
                      </a:r>
                    </a:p>
                  </a:txBody>
                  <a:tcPr marL="90000" marR="90000" marT="46800" marB="46800" anchor="ctr" anchorCtr="1"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3,3</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0,5</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3,3</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0,5</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3,3</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0,5</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3,3</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0,5</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6921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D</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5,0</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1,1</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5,0</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1,1</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5,0</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1,1</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5,0</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1,1</a:t>
                      </a:r>
                      <a:endParaRPr kumimoji="0" lang="de-DE" sz="2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Runde</a:t>
                      </a:r>
                    </a:p>
                  </a:txBody>
                  <a:tcPr marL="90000" marR="90000" marT="46800" marB="46800"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1</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2</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3</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4</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de-CH"/>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Times New Roman" pitchFamily="18" charset="0"/>
                        </a:rPr>
                        <a:t>...</a:t>
                      </a:r>
                      <a:endParaRPr kumimoji="0" lang="de-DE" sz="24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a:noFill/>
                    </a:lnL>
                    <a:lnR>
                      <a:noFill/>
                    </a:lnR>
                    <a:lnT>
                      <a:noFill/>
                    </a:lnT>
                    <a:lnB>
                      <a:noFill/>
                    </a:lnB>
                    <a:lnTlToBr>
                      <a:noFill/>
                    </a:lnTlToBr>
                    <a:lnBlToTr>
                      <a:noFill/>
                    </a:lnBlToTr>
                    <a:noFill/>
                  </a:tcPr>
                </a:tc>
              </a:tr>
            </a:tbl>
          </a:graphicData>
        </a:graphic>
      </p:graphicFrame>
      <p:sp>
        <p:nvSpPr>
          <p:cNvPr id="30796" name="Text Box 76"/>
          <p:cNvSpPr txBox="1">
            <a:spLocks noChangeArrowheads="1"/>
          </p:cNvSpPr>
          <p:nvPr/>
        </p:nvSpPr>
        <p:spPr bwMode="auto">
          <a:xfrm>
            <a:off x="323850" y="4076700"/>
            <a:ext cx="8497888" cy="2647950"/>
          </a:xfrm>
          <a:prstGeom prst="rect">
            <a:avLst/>
          </a:prstGeom>
          <a:noFill/>
          <a:ln w="9525">
            <a:noFill/>
            <a:miter lim="800000"/>
            <a:headEnd/>
            <a:tailEnd/>
          </a:ln>
        </p:spPr>
        <p:txBody>
          <a:bodyPr>
            <a:spAutoFit/>
          </a:bodyPr>
          <a:lstStyle/>
          <a:p>
            <a:r>
              <a:rPr lang="de-DE" sz="2400"/>
              <a:t>Einige Strategien: </a:t>
            </a:r>
          </a:p>
          <a:p>
            <a:r>
              <a:rPr lang="de-DE" sz="2400"/>
              <a:t>1. „Immer C“:   C                   C                   C                   C</a:t>
            </a:r>
          </a:p>
          <a:p>
            <a:r>
              <a:rPr lang="de-DE" sz="2400"/>
              <a:t>2. „Immer D“    D                   D                   D                   D</a:t>
            </a:r>
          </a:p>
          <a:p>
            <a:r>
              <a:rPr lang="de-DE" sz="2400"/>
              <a:t>3. „Trigger-Strategie“: Kooperieren (C), aber wenn der Partner einmal D spielt, dann immer D (Friedman)“</a:t>
            </a:r>
          </a:p>
          <a:p>
            <a:r>
              <a:rPr lang="de-DE" sz="2400"/>
              <a:t>4. „Tit-For-Tat (TFT): “Beginnt mit C und wählt immer das, was der Partner vorher gewählt hat (Anatol Rapoport).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mtClean="0"/>
              <a:t>Evolution von Kooperation unter Egoisten</a:t>
            </a:r>
            <a:endParaRPr lang="de-DE" smtClean="0"/>
          </a:p>
        </p:txBody>
      </p:sp>
      <p:sp>
        <p:nvSpPr>
          <p:cNvPr id="31747" name="Rectangle 3"/>
          <p:cNvSpPr>
            <a:spLocks noGrp="1" noChangeArrowheads="1"/>
          </p:cNvSpPr>
          <p:nvPr>
            <p:ph type="body" idx="4294967295"/>
          </p:nvPr>
        </p:nvSpPr>
        <p:spPr>
          <a:noFill/>
        </p:spPr>
        <p:txBody>
          <a:bodyPr/>
          <a:lstStyle/>
          <a:p>
            <a:pPr eaLnBrk="1" hangingPunct="1">
              <a:lnSpc>
                <a:spcPct val="90000"/>
              </a:lnSpc>
              <a:buFontTx/>
              <a:buNone/>
            </a:pPr>
            <a:r>
              <a:rPr lang="en-US" sz="2400" b="1" dirty="0" err="1" smtClean="0"/>
              <a:t>Kann</a:t>
            </a:r>
            <a:r>
              <a:rPr lang="en-US" sz="2400" b="1" dirty="0" smtClean="0"/>
              <a:t> </a:t>
            </a:r>
            <a:r>
              <a:rPr lang="en-US" sz="2400" b="1" dirty="0" err="1" smtClean="0"/>
              <a:t>dennoch</a:t>
            </a:r>
            <a:r>
              <a:rPr lang="en-US" sz="2400" b="1" dirty="0" smtClean="0"/>
              <a:t> </a:t>
            </a:r>
            <a:r>
              <a:rPr lang="en-US" sz="2400" b="1" dirty="0" err="1" smtClean="0"/>
              <a:t>unter</a:t>
            </a:r>
            <a:r>
              <a:rPr lang="en-US" sz="2400" b="1" dirty="0" smtClean="0"/>
              <a:t> </a:t>
            </a:r>
            <a:r>
              <a:rPr lang="en-US" sz="2400" b="1" dirty="0" err="1" smtClean="0"/>
              <a:t>Egoisten</a:t>
            </a:r>
            <a:r>
              <a:rPr lang="en-US" sz="2400" b="1" dirty="0" smtClean="0"/>
              <a:t> </a:t>
            </a:r>
            <a:r>
              <a:rPr lang="en-US" sz="2400" b="1" dirty="0" err="1" smtClean="0"/>
              <a:t>ohne</a:t>
            </a:r>
            <a:r>
              <a:rPr lang="en-US" sz="2400" b="1" dirty="0" smtClean="0"/>
              <a:t> </a:t>
            </a:r>
            <a:r>
              <a:rPr lang="en-US" sz="2400" b="1" dirty="0" err="1" smtClean="0"/>
              <a:t>äußere</a:t>
            </a:r>
            <a:r>
              <a:rPr lang="en-US" sz="2400" b="1" dirty="0" smtClean="0"/>
              <a:t> </a:t>
            </a:r>
            <a:r>
              <a:rPr lang="en-US" sz="2400" b="1" dirty="0" err="1" smtClean="0"/>
              <a:t>Sanktionen</a:t>
            </a:r>
            <a:r>
              <a:rPr lang="en-US" sz="2400" b="1" dirty="0" smtClean="0"/>
              <a:t> (“</a:t>
            </a:r>
            <a:r>
              <a:rPr lang="en-US" sz="2400" b="1" dirty="0" err="1" smtClean="0"/>
              <a:t>ohne</a:t>
            </a:r>
            <a:r>
              <a:rPr lang="en-US" sz="2400" b="1" dirty="0" smtClean="0"/>
              <a:t> Leviathan, </a:t>
            </a:r>
            <a:r>
              <a:rPr lang="en-US" sz="2400" b="1" dirty="0" err="1" smtClean="0"/>
              <a:t>ohne</a:t>
            </a:r>
            <a:r>
              <a:rPr lang="en-US" sz="2400" b="1" dirty="0" smtClean="0"/>
              <a:t> </a:t>
            </a:r>
            <a:r>
              <a:rPr lang="en-US" sz="2400" b="1" dirty="0" err="1" smtClean="0"/>
              <a:t>Staat</a:t>
            </a:r>
            <a:r>
              <a:rPr lang="en-US" sz="2400" b="1" dirty="0" smtClean="0"/>
              <a:t>”) </a:t>
            </a:r>
            <a:r>
              <a:rPr lang="en-US" sz="2400" b="1" dirty="0" err="1" smtClean="0"/>
              <a:t>Kooperation</a:t>
            </a:r>
            <a:r>
              <a:rPr lang="en-US" sz="2400" b="1" dirty="0" smtClean="0"/>
              <a:t> </a:t>
            </a:r>
            <a:r>
              <a:rPr lang="en-US" sz="2400" b="1" dirty="0" err="1" smtClean="0"/>
              <a:t>entstehen</a:t>
            </a:r>
            <a:r>
              <a:rPr lang="en-US" sz="2400" b="1" dirty="0" smtClean="0"/>
              <a:t>?</a:t>
            </a:r>
          </a:p>
          <a:p>
            <a:pPr eaLnBrk="1" hangingPunct="1">
              <a:lnSpc>
                <a:spcPct val="90000"/>
              </a:lnSpc>
              <a:buFontTx/>
              <a:buNone/>
            </a:pPr>
            <a:r>
              <a:rPr lang="en-US" sz="2400" b="1" dirty="0" err="1" smtClean="0"/>
              <a:t>Wird</a:t>
            </a:r>
            <a:r>
              <a:rPr lang="en-US" sz="2400" b="1" dirty="0" smtClean="0"/>
              <a:t> das </a:t>
            </a:r>
            <a:r>
              <a:rPr lang="en-US" sz="2400" b="1" dirty="0" err="1" smtClean="0"/>
              <a:t>Gefangenendilemma</a:t>
            </a:r>
            <a:r>
              <a:rPr lang="en-US" sz="2400" b="1" dirty="0" smtClean="0"/>
              <a:t> (die </a:t>
            </a:r>
            <a:r>
              <a:rPr lang="en-US" sz="2400" b="1" dirty="0" err="1" smtClean="0"/>
              <a:t>Interaktion</a:t>
            </a:r>
            <a:r>
              <a:rPr lang="en-US" sz="2400" b="1" dirty="0" smtClean="0"/>
              <a:t>) </a:t>
            </a:r>
            <a:r>
              <a:rPr lang="en-US" sz="2400" b="1" dirty="0" err="1" smtClean="0"/>
              <a:t>wiederholt</a:t>
            </a:r>
            <a:r>
              <a:rPr lang="en-US" sz="2400" b="1" dirty="0" smtClean="0"/>
              <a:t>, </a:t>
            </a:r>
            <a:r>
              <a:rPr lang="en-US" sz="2400" b="1" dirty="0" err="1" smtClean="0"/>
              <a:t>ohne</a:t>
            </a:r>
            <a:r>
              <a:rPr lang="en-US" sz="2400" b="1" dirty="0" smtClean="0"/>
              <a:t> </a:t>
            </a:r>
            <a:r>
              <a:rPr lang="en-US" sz="2400" b="1" dirty="0" err="1" smtClean="0"/>
              <a:t>dass</a:t>
            </a:r>
            <a:r>
              <a:rPr lang="en-US" sz="2400" b="1" dirty="0" smtClean="0"/>
              <a:t> das </a:t>
            </a:r>
            <a:r>
              <a:rPr lang="en-US" sz="2400" b="1" dirty="0" err="1" smtClean="0"/>
              <a:t>Ende</a:t>
            </a:r>
            <a:r>
              <a:rPr lang="en-US" sz="2400" b="1" dirty="0" smtClean="0"/>
              <a:t> der </a:t>
            </a:r>
            <a:r>
              <a:rPr lang="en-US" sz="2400" b="1" dirty="0" err="1" smtClean="0"/>
              <a:t>Interaktionen</a:t>
            </a:r>
            <a:r>
              <a:rPr lang="en-US" sz="2400" b="1" dirty="0" smtClean="0"/>
              <a:t> </a:t>
            </a:r>
            <a:r>
              <a:rPr lang="en-US" sz="2400" b="1" dirty="0" err="1" smtClean="0"/>
              <a:t>bekannt</a:t>
            </a:r>
            <a:r>
              <a:rPr lang="en-US" sz="2400" b="1" dirty="0" smtClean="0"/>
              <a:t> </a:t>
            </a:r>
            <a:r>
              <a:rPr lang="en-US" sz="2400" b="1" dirty="0" err="1" smtClean="0"/>
              <a:t>ist</a:t>
            </a:r>
            <a:r>
              <a:rPr lang="en-US" sz="2400" b="1" dirty="0" smtClean="0"/>
              <a:t> und </a:t>
            </a:r>
            <a:r>
              <a:rPr lang="en-US" sz="2400" b="1" dirty="0" err="1" smtClean="0"/>
              <a:t>sind</a:t>
            </a:r>
            <a:r>
              <a:rPr lang="en-US" sz="2400" b="1" dirty="0" smtClean="0"/>
              <a:t> die </a:t>
            </a:r>
            <a:r>
              <a:rPr lang="en-US" sz="2400" b="1" dirty="0" err="1" smtClean="0"/>
              <a:t>künftigen</a:t>
            </a:r>
            <a:r>
              <a:rPr lang="en-US" sz="2400" b="1" dirty="0" smtClean="0"/>
              <a:t> </a:t>
            </a:r>
            <a:r>
              <a:rPr lang="en-US" sz="2400" b="1" dirty="0" err="1" smtClean="0"/>
              <a:t>Erträge</a:t>
            </a:r>
            <a:r>
              <a:rPr lang="en-US" sz="2400" b="1" dirty="0" smtClean="0"/>
              <a:t> </a:t>
            </a:r>
            <a:r>
              <a:rPr lang="en-US" sz="2400" b="1" dirty="0" err="1" smtClean="0"/>
              <a:t>hoch</a:t>
            </a:r>
            <a:r>
              <a:rPr lang="en-US" sz="2400" b="1" dirty="0" smtClean="0"/>
              <a:t> </a:t>
            </a:r>
            <a:r>
              <a:rPr lang="en-US" sz="2400" b="1" dirty="0" err="1" smtClean="0"/>
              <a:t>genug</a:t>
            </a:r>
            <a:r>
              <a:rPr lang="en-US" sz="2400" b="1" dirty="0" smtClean="0"/>
              <a:t>, </a:t>
            </a:r>
            <a:r>
              <a:rPr lang="en-US" sz="2400" b="1" dirty="0" err="1" smtClean="0"/>
              <a:t>dann</a:t>
            </a:r>
            <a:r>
              <a:rPr lang="en-US" sz="2400" b="1" dirty="0" smtClean="0"/>
              <a:t> </a:t>
            </a:r>
            <a:r>
              <a:rPr lang="en-US" sz="2400" b="1" dirty="0" err="1" smtClean="0"/>
              <a:t>werden</a:t>
            </a:r>
            <a:r>
              <a:rPr lang="en-US" sz="2400" b="1" dirty="0" smtClean="0"/>
              <a:t> </a:t>
            </a:r>
            <a:r>
              <a:rPr lang="en-US" sz="2400" b="1" dirty="0" err="1" smtClean="0"/>
              <a:t>beide</a:t>
            </a:r>
            <a:r>
              <a:rPr lang="en-US" sz="2400" b="1" dirty="0" smtClean="0"/>
              <a:t> </a:t>
            </a:r>
            <a:r>
              <a:rPr lang="en-US" sz="2400" b="1" dirty="0" err="1" smtClean="0"/>
              <a:t>Akteure</a:t>
            </a:r>
            <a:r>
              <a:rPr lang="en-US" sz="2400" b="1" dirty="0" smtClean="0"/>
              <a:t> </a:t>
            </a:r>
            <a:r>
              <a:rPr lang="en-US" sz="2400" b="1" dirty="0" err="1" smtClean="0"/>
              <a:t>dauerhaft</a:t>
            </a:r>
            <a:r>
              <a:rPr lang="en-US" sz="2400" b="1" dirty="0" smtClean="0"/>
              <a:t> </a:t>
            </a:r>
            <a:r>
              <a:rPr lang="en-US" sz="2400" b="1" dirty="0" err="1" smtClean="0"/>
              <a:t>kooperieren</a:t>
            </a:r>
            <a:r>
              <a:rPr lang="en-US" sz="2400" b="1" dirty="0" smtClean="0"/>
              <a:t>. </a:t>
            </a:r>
            <a:r>
              <a:rPr lang="en-US" sz="2400" b="1" dirty="0" err="1" smtClean="0"/>
              <a:t>Beispiel</a:t>
            </a:r>
            <a:r>
              <a:rPr lang="en-US" sz="2400" b="1" dirty="0" smtClean="0"/>
              <a:t>: </a:t>
            </a:r>
            <a:r>
              <a:rPr lang="en-US" sz="2400" b="1" dirty="0" err="1" smtClean="0"/>
              <a:t>Sozialer</a:t>
            </a:r>
            <a:r>
              <a:rPr lang="en-US" sz="2400" b="1" dirty="0" smtClean="0"/>
              <a:t> </a:t>
            </a:r>
            <a:r>
              <a:rPr lang="en-US" sz="2400" b="1" dirty="0" err="1" smtClean="0"/>
              <a:t>Austausch</a:t>
            </a:r>
            <a:r>
              <a:rPr lang="en-US" sz="2400" b="1" dirty="0" smtClean="0"/>
              <a:t>.</a:t>
            </a:r>
          </a:p>
          <a:p>
            <a:pPr eaLnBrk="1" hangingPunct="1">
              <a:lnSpc>
                <a:spcPct val="90000"/>
              </a:lnSpc>
              <a:buFontTx/>
              <a:buNone/>
            </a:pPr>
            <a:r>
              <a:rPr lang="en-US" sz="2400" b="1" dirty="0" err="1" smtClean="0"/>
              <a:t>Voraussetzung</a:t>
            </a:r>
            <a:r>
              <a:rPr lang="en-US" sz="2400" b="1" dirty="0" smtClean="0"/>
              <a:t>: </a:t>
            </a:r>
            <a:r>
              <a:rPr lang="en-US" sz="2400" b="1" dirty="0" err="1" smtClean="0"/>
              <a:t>Wiederholtes</a:t>
            </a:r>
            <a:r>
              <a:rPr lang="en-US" sz="2400" b="1" dirty="0" smtClean="0"/>
              <a:t> Spiel und </a:t>
            </a:r>
            <a:r>
              <a:rPr lang="en-US" sz="2400" b="1" dirty="0" err="1" smtClean="0"/>
              <a:t>hinreichend</a:t>
            </a:r>
            <a:r>
              <a:rPr lang="en-US" sz="2400" b="1" dirty="0" smtClean="0"/>
              <a:t> </a:t>
            </a:r>
            <a:r>
              <a:rPr lang="en-US" sz="2400" b="1" dirty="0" err="1" smtClean="0"/>
              <a:t>großer</a:t>
            </a:r>
            <a:r>
              <a:rPr lang="en-US" sz="2400" b="1" dirty="0" smtClean="0"/>
              <a:t> “</a:t>
            </a:r>
            <a:r>
              <a:rPr lang="en-US" sz="2400" b="1" dirty="0" err="1" smtClean="0"/>
              <a:t>Schatten</a:t>
            </a:r>
            <a:r>
              <a:rPr lang="en-US" sz="2400" b="1" dirty="0" smtClean="0"/>
              <a:t> der </a:t>
            </a:r>
            <a:r>
              <a:rPr lang="en-US" sz="2400" b="1" dirty="0" err="1" smtClean="0"/>
              <a:t>Zukunft</a:t>
            </a:r>
            <a:r>
              <a:rPr lang="en-US" sz="2400" b="1" dirty="0" smtClean="0"/>
              <a:t>”</a:t>
            </a:r>
          </a:p>
          <a:p>
            <a:pPr eaLnBrk="1" hangingPunct="1">
              <a:lnSpc>
                <a:spcPct val="90000"/>
              </a:lnSpc>
              <a:buFontTx/>
              <a:buNone/>
            </a:pPr>
            <a:r>
              <a:rPr lang="en-US" sz="2400" b="1" dirty="0" err="1" smtClean="0"/>
              <a:t>Computersimulationen</a:t>
            </a:r>
            <a:r>
              <a:rPr lang="en-US" sz="2400" b="1" dirty="0" smtClean="0"/>
              <a:t> von Axelrod (1984): “Tit-for-Tat” </a:t>
            </a:r>
            <a:r>
              <a:rPr lang="en-US" sz="2400" b="1" dirty="0" err="1" smtClean="0"/>
              <a:t>als</a:t>
            </a:r>
            <a:r>
              <a:rPr lang="en-US" sz="2400" b="1" dirty="0" smtClean="0"/>
              <a:t> </a:t>
            </a:r>
            <a:r>
              <a:rPr lang="en-US" sz="2400" b="1" dirty="0" err="1" smtClean="0"/>
              <a:t>Gewinnstrategie</a:t>
            </a:r>
            <a:r>
              <a:rPr lang="en-US" sz="2400" b="1" dirty="0" smtClean="0"/>
              <a:t> (</a:t>
            </a:r>
            <a:r>
              <a:rPr lang="en-US" sz="2400" b="1" dirty="0" err="1" smtClean="0"/>
              <a:t>Anatol</a:t>
            </a:r>
            <a:r>
              <a:rPr lang="en-US" sz="2400" b="1" dirty="0" smtClean="0"/>
              <a:t> </a:t>
            </a:r>
            <a:r>
              <a:rPr lang="en-US" sz="2400" b="1" dirty="0" err="1" smtClean="0"/>
              <a:t>Rapoport</a:t>
            </a:r>
            <a:r>
              <a:rPr lang="en-US" sz="2400" b="1" dirty="0" smtClean="0"/>
              <a:t>)</a:t>
            </a:r>
          </a:p>
          <a:p>
            <a:pPr eaLnBrk="1" hangingPunct="1">
              <a:lnSpc>
                <a:spcPct val="90000"/>
              </a:lnSpc>
              <a:buFontTx/>
              <a:buNone/>
            </a:pPr>
            <a:endParaRPr lang="en-US" sz="2400"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68313" y="0"/>
            <a:ext cx="8229600" cy="936625"/>
          </a:xfrm>
        </p:spPr>
        <p:txBody>
          <a:bodyPr/>
          <a:lstStyle/>
          <a:p>
            <a:pPr eaLnBrk="1" hangingPunct="1"/>
            <a:r>
              <a:rPr lang="en-GB" sz="3200" dirty="0" err="1" smtClean="0"/>
              <a:t>Stellungskrieg</a:t>
            </a:r>
            <a:r>
              <a:rPr lang="en-GB" sz="3200" dirty="0" smtClean="0"/>
              <a:t> </a:t>
            </a:r>
            <a:r>
              <a:rPr lang="en-GB" sz="3200" dirty="0" err="1" smtClean="0"/>
              <a:t>im</a:t>
            </a:r>
            <a:r>
              <a:rPr lang="en-GB" sz="3200" dirty="0" smtClean="0"/>
              <a:t> I. </a:t>
            </a:r>
            <a:r>
              <a:rPr lang="en-GB" sz="3200" dirty="0" err="1" smtClean="0"/>
              <a:t>Weltkrieg</a:t>
            </a:r>
            <a:r>
              <a:rPr lang="en-GB" sz="3200" dirty="0" smtClean="0"/>
              <a:t/>
            </a:r>
            <a:br>
              <a:rPr lang="en-GB" sz="3200" dirty="0" smtClean="0"/>
            </a:br>
            <a:r>
              <a:rPr lang="en-GB" sz="2400" dirty="0" smtClean="0"/>
              <a:t>System des “</a:t>
            </a:r>
            <a:r>
              <a:rPr lang="en-GB" sz="2400" dirty="0" err="1" smtClean="0"/>
              <a:t>Leben</a:t>
            </a:r>
            <a:r>
              <a:rPr lang="en-GB" sz="2400" dirty="0" smtClean="0"/>
              <a:t> und </a:t>
            </a:r>
            <a:r>
              <a:rPr lang="en-GB" sz="2400" dirty="0" err="1" smtClean="0"/>
              <a:t>leben</a:t>
            </a:r>
            <a:r>
              <a:rPr lang="en-GB" sz="2400" dirty="0" smtClean="0"/>
              <a:t> </a:t>
            </a:r>
            <a:r>
              <a:rPr lang="en-GB" sz="2400" dirty="0" err="1" smtClean="0"/>
              <a:t>lassen</a:t>
            </a:r>
            <a:r>
              <a:rPr lang="en-GB" sz="2400" dirty="0" smtClean="0"/>
              <a:t>” </a:t>
            </a:r>
          </a:p>
        </p:txBody>
      </p:sp>
      <p:pic>
        <p:nvPicPr>
          <p:cNvPr id="32771" name="Picture 6"/>
          <p:cNvPicPr>
            <a:picLocks noChangeAspect="1" noChangeArrowheads="1"/>
          </p:cNvPicPr>
          <p:nvPr/>
        </p:nvPicPr>
        <p:blipFill>
          <a:blip r:embed="rId3" cstate="print"/>
          <a:srcRect/>
          <a:stretch>
            <a:fillRect/>
          </a:stretch>
        </p:blipFill>
        <p:spPr bwMode="auto">
          <a:xfrm>
            <a:off x="5018088" y="887413"/>
            <a:ext cx="3598862" cy="5703887"/>
          </a:xfrm>
          <a:prstGeom prst="rect">
            <a:avLst/>
          </a:prstGeom>
          <a:noFill/>
          <a:ln w="9525">
            <a:noFill/>
            <a:miter lim="800000"/>
            <a:headEnd/>
            <a:tailEnd/>
          </a:ln>
        </p:spPr>
      </p:pic>
      <p:pic>
        <p:nvPicPr>
          <p:cNvPr id="32772" name="Picture 7"/>
          <p:cNvPicPr>
            <a:picLocks noChangeAspect="1" noChangeArrowheads="1"/>
          </p:cNvPicPr>
          <p:nvPr/>
        </p:nvPicPr>
        <p:blipFill>
          <a:blip r:embed="rId4" cstate="print"/>
          <a:srcRect/>
          <a:stretch>
            <a:fillRect/>
          </a:stretch>
        </p:blipFill>
        <p:spPr bwMode="auto">
          <a:xfrm>
            <a:off x="4556125" y="3398838"/>
            <a:ext cx="30163" cy="60325"/>
          </a:xfrm>
          <a:prstGeom prst="rect">
            <a:avLst/>
          </a:prstGeom>
          <a:noFill/>
          <a:ln w="9525">
            <a:noFill/>
            <a:miter lim="800000"/>
            <a:headEnd/>
            <a:tailEnd/>
          </a:ln>
        </p:spPr>
      </p:pic>
      <p:pic>
        <p:nvPicPr>
          <p:cNvPr id="32773" name="Picture 9"/>
          <p:cNvPicPr>
            <a:picLocks noChangeAspect="1" noChangeArrowheads="1"/>
          </p:cNvPicPr>
          <p:nvPr/>
        </p:nvPicPr>
        <p:blipFill>
          <a:blip r:embed="rId5" cstate="print"/>
          <a:srcRect/>
          <a:stretch>
            <a:fillRect/>
          </a:stretch>
        </p:blipFill>
        <p:spPr bwMode="auto">
          <a:xfrm>
            <a:off x="774700" y="873125"/>
            <a:ext cx="3709988" cy="598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323850" y="188913"/>
            <a:ext cx="8424863" cy="6227762"/>
          </a:xfrm>
          <a:prstGeom prst="rect">
            <a:avLst/>
          </a:prstGeom>
          <a:noFill/>
          <a:ln w="9525">
            <a:noFill/>
            <a:miter lim="800000"/>
            <a:headEnd/>
            <a:tailEnd/>
          </a:ln>
        </p:spPr>
        <p:txBody>
          <a:bodyPr>
            <a:spAutoFit/>
          </a:bodyPr>
          <a:lstStyle/>
          <a:p>
            <a:r>
              <a:rPr lang="de-DE" b="1"/>
              <a:t>Aus Tagebuchaufzeichnungen von Weltkrieg I Soldaten: „Der kleine Friede im großen Krieg“ (Michael Jürgs): Kooperation unter feindlichen Soldaten</a:t>
            </a:r>
          </a:p>
          <a:p>
            <a:r>
              <a:rPr lang="de-DE" b="1"/>
              <a:t>Im Stellungskrieg an der Westfront</a:t>
            </a:r>
          </a:p>
          <a:p>
            <a:endParaRPr lang="de-DE" b="1"/>
          </a:p>
          <a:p>
            <a:r>
              <a:rPr lang="de-DE" sz="1600"/>
              <a:t>„Der wahre Grund, dass es in einigen Abschnitten so ruhig war, bestand darin, dass keine Seite die Absicht hatte, in das Gebiet vorzurücken. … Wenn die Briten die Deutschen mit Granaten beschossen, reagierten die Deutschen und das Ausmaß der Zerstörung war auf beiden Seiten gleich. Wenn die Deutschen den vorderen Teil des Schützengrabens bombardierten und fünf Engländer töteten, wurde zurück gefeuert und fünf Deutsche getötet“ (Belton Cobb 1916).</a:t>
            </a:r>
          </a:p>
          <a:p>
            <a:endParaRPr lang="de-DE" sz="1600"/>
          </a:p>
          <a:p>
            <a:r>
              <a:rPr lang="de-DE" sz="1600"/>
              <a:t>„In einem Abschnitt wurde die Zeit von 8 bis 9 am Morgen „privaten Geschäften“ gewidmet, und gewisse Plätze, die durch eine rote Fahne markiert waren, waren für die Scharfschützen beider Seiten Tabu“ (Morgan 1916).</a:t>
            </a:r>
          </a:p>
          <a:p>
            <a:pPr eaLnBrk="0" hangingPunct="0">
              <a:spcBef>
                <a:spcPct val="20000"/>
              </a:spcBef>
            </a:pPr>
            <a:endParaRPr lang="de-DE" sz="1600"/>
          </a:p>
          <a:p>
            <a:pPr eaLnBrk="0" hangingPunct="0">
              <a:spcBef>
                <a:spcPct val="20000"/>
              </a:spcBef>
            </a:pPr>
            <a:r>
              <a:rPr lang="de-DE" sz="1600"/>
              <a:t>„Ich trank Tee mit der Kompanie als wir Rufe hörten und hinausgingen um nachzuschauen. Wir sahen unsere Leute und die Deutschen auf den Schützengräben. Plötzlich kam eine Salve, richtete aber keinen Schaden an. Natürlich gingen beide Seiten in Deckung und unsere Männer begannen auf die Deutschen zu fluchen, als plötzlich ein mutiger Deutscher auf die Brüstung stieg und rief: ‚Es tut uns sehr Leid, dass dies passierte. Wir hoffen, niemand wurde verletzt. Es ist nicht unsere Schuld, es ist die verdammte preußische Artillerie!“ (Rutter 1934). </a:t>
            </a:r>
          </a:p>
          <a:p>
            <a:pPr eaLnBrk="0" hangingPunct="0">
              <a:spcBef>
                <a:spcPct val="20000"/>
              </a:spcBef>
            </a:pPr>
            <a:r>
              <a:rPr lang="de-DE" sz="1400"/>
              <a:t>(Zitate aus Ashworth 1980 in Axelrod 1984)</a:t>
            </a:r>
            <a:r>
              <a:rPr lang="de-DE" sz="1600"/>
              <a:t> </a:t>
            </a:r>
          </a:p>
          <a:p>
            <a:endParaRPr lang="de-DE" sz="160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ChangeArrowheads="1"/>
          </p:cNvSpPr>
          <p:nvPr/>
        </p:nvSpPr>
        <p:spPr bwMode="auto">
          <a:xfrm>
            <a:off x="684213" y="1628775"/>
            <a:ext cx="8229600" cy="2160588"/>
          </a:xfrm>
          <a:prstGeom prst="rect">
            <a:avLst/>
          </a:prstGeom>
          <a:noFill/>
          <a:ln w="9525">
            <a:noFill/>
            <a:miter lim="800000"/>
            <a:headEnd/>
            <a:tailEnd/>
          </a:ln>
        </p:spPr>
        <p:txBody>
          <a:bodyPr/>
          <a:lstStyle/>
          <a:p>
            <a:pPr eaLnBrk="0" hangingPunct="0">
              <a:spcBef>
                <a:spcPct val="20000"/>
              </a:spcBef>
            </a:pPr>
            <a:r>
              <a:rPr lang="en-US" sz="2800" b="1"/>
              <a:t>Der brave Mann denkt an sich selbst zuletzt! </a:t>
            </a:r>
          </a:p>
          <a:p>
            <a:pPr eaLnBrk="0" hangingPunct="0">
              <a:spcBef>
                <a:spcPct val="20000"/>
              </a:spcBef>
            </a:pPr>
            <a:endParaRPr lang="en-US" sz="2800" b="1"/>
          </a:p>
          <a:p>
            <a:pPr eaLnBrk="0" hangingPunct="0">
              <a:spcBef>
                <a:spcPct val="20000"/>
              </a:spcBef>
            </a:pPr>
            <a:endParaRPr lang="de-DE" sz="32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txBox="1">
            <a:spLocks noChangeArrowheads="1"/>
          </p:cNvSpPr>
          <p:nvPr/>
        </p:nvSpPr>
        <p:spPr bwMode="auto">
          <a:xfrm>
            <a:off x="684213" y="1628775"/>
            <a:ext cx="8229600" cy="2160588"/>
          </a:xfrm>
          <a:prstGeom prst="rect">
            <a:avLst/>
          </a:prstGeom>
          <a:noFill/>
          <a:ln w="9525">
            <a:noFill/>
            <a:miter lim="800000"/>
            <a:headEnd/>
            <a:tailEnd/>
          </a:ln>
        </p:spPr>
        <p:txBody>
          <a:bodyPr/>
          <a:lstStyle/>
          <a:p>
            <a:pPr eaLnBrk="0" hangingPunct="0">
              <a:spcBef>
                <a:spcPct val="20000"/>
              </a:spcBef>
            </a:pPr>
            <a:r>
              <a:rPr lang="en-US" sz="2800" b="1"/>
              <a:t>Der brave Mann denkt an sich, selbst zuletzt! </a:t>
            </a:r>
          </a:p>
          <a:p>
            <a:pPr eaLnBrk="0" hangingPunct="0">
              <a:spcBef>
                <a:spcPct val="20000"/>
              </a:spcBef>
            </a:pPr>
            <a:endParaRPr lang="en-US" sz="2800" b="1"/>
          </a:p>
          <a:p>
            <a:pPr eaLnBrk="0" hangingPunct="0">
              <a:spcBef>
                <a:spcPct val="20000"/>
              </a:spcBef>
            </a:pPr>
            <a:r>
              <a:rPr lang="en-US" sz="2800" b="1"/>
              <a:t>Fairness und (begrenzter) Altruismus</a:t>
            </a:r>
          </a:p>
          <a:p>
            <a:pPr eaLnBrk="0" hangingPunct="0">
              <a:spcBef>
                <a:spcPct val="20000"/>
              </a:spcBef>
            </a:pPr>
            <a:r>
              <a:rPr lang="en-US" sz="2800" b="1"/>
              <a:t>oder homo oeconomicus?                   </a:t>
            </a:r>
            <a:endParaRPr lang="de-DE" sz="28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sz="4000" smtClean="0"/>
              <a:t>Nicht nur Eigennutz: Diktator- und Ultimatumspiel</a:t>
            </a:r>
          </a:p>
        </p:txBody>
      </p:sp>
      <p:sp>
        <p:nvSpPr>
          <p:cNvPr id="36867" name="Rectangle 3"/>
          <p:cNvSpPr>
            <a:spLocks noGrp="1" noChangeArrowheads="1"/>
          </p:cNvSpPr>
          <p:nvPr>
            <p:ph type="body" idx="1"/>
          </p:nvPr>
        </p:nvSpPr>
        <p:spPr>
          <a:xfrm>
            <a:off x="457200" y="1600200"/>
            <a:ext cx="8229600" cy="4997450"/>
          </a:xfrm>
        </p:spPr>
        <p:txBody>
          <a:bodyPr/>
          <a:lstStyle/>
          <a:p>
            <a:pPr eaLnBrk="1" hangingPunct="1">
              <a:lnSpc>
                <a:spcPct val="80000"/>
              </a:lnSpc>
            </a:pPr>
            <a:r>
              <a:rPr lang="de-DE" sz="2800" smtClean="0"/>
              <a:t>Ultimatumspiel: Eine Person teilt den Kuchen (z.B. 100 Fr.) auf. Der Mitspieler hat aber ein Vetorecht. Lehnt er ab, gehen beide leer aus.</a:t>
            </a:r>
          </a:p>
          <a:p>
            <a:pPr eaLnBrk="1" hangingPunct="1">
              <a:lnSpc>
                <a:spcPct val="80000"/>
              </a:lnSpc>
              <a:buFontTx/>
              <a:buNone/>
            </a:pPr>
            <a:r>
              <a:rPr lang="de-DE" sz="2800" smtClean="0"/>
              <a:t>► Rationalitätstheorie: Spieler 1 bietet den kleinstmöglichen Betrag an (1 Rp.), Spieler 2 wird akzeptieren.</a:t>
            </a:r>
          </a:p>
          <a:p>
            <a:pPr eaLnBrk="1" hangingPunct="1">
              <a:lnSpc>
                <a:spcPct val="80000"/>
              </a:lnSpc>
              <a:buFontTx/>
              <a:buNone/>
            </a:pPr>
            <a:r>
              <a:rPr lang="de-DE" sz="2800" smtClean="0"/>
              <a:t>►In Experimenten dagegen: Fairness und „altruistische Reziprozität“ (im Ultimatumspiel selbstschädigende Reziprozität)</a:t>
            </a:r>
          </a:p>
          <a:p>
            <a:pPr eaLnBrk="1" hangingPunct="1">
              <a:lnSpc>
                <a:spcPct val="80000"/>
              </a:lnSpc>
              <a:buFontTx/>
              <a:buNone/>
            </a:pPr>
            <a:r>
              <a:rPr lang="de-DE" sz="2800" smtClean="0"/>
              <a:t>►Zahlreiche Anwendungen: Z.B. Erklärung für Stabilität von Normen, Kooperation in Teams, Effizienzlohntheorie und Erklärung von Arbeitslosigkeit u.a.</a:t>
            </a:r>
          </a:p>
          <a:p>
            <a:pPr eaLnBrk="1" hangingPunct="1">
              <a:lnSpc>
                <a:spcPct val="80000"/>
              </a:lnSpc>
            </a:pPr>
            <a:endParaRPr lang="de-DE"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222" y="188640"/>
            <a:ext cx="8229600" cy="1143000"/>
          </a:xfrm>
        </p:spPr>
        <p:txBody>
          <a:bodyPr/>
          <a:lstStyle/>
          <a:p>
            <a:r>
              <a:rPr lang="de-DE" dirty="0" smtClean="0"/>
              <a:t>Was ist Spieltheorie?</a:t>
            </a:r>
            <a:endParaRPr lang="de-DE" dirty="0"/>
          </a:p>
        </p:txBody>
      </p:sp>
      <p:sp>
        <p:nvSpPr>
          <p:cNvPr id="3" name="Inhaltsplatzhalter 2"/>
          <p:cNvSpPr>
            <a:spLocks noGrp="1"/>
          </p:cNvSpPr>
          <p:nvPr>
            <p:ph idx="1"/>
          </p:nvPr>
        </p:nvSpPr>
        <p:spPr>
          <a:xfrm>
            <a:off x="467544" y="2027749"/>
            <a:ext cx="8229600" cy="4997152"/>
          </a:xfrm>
        </p:spPr>
        <p:txBody>
          <a:bodyPr>
            <a:normAutofit fontScale="77500" lnSpcReduction="20000"/>
          </a:bodyPr>
          <a:lstStyle/>
          <a:p>
            <a:pPr>
              <a:lnSpc>
                <a:spcPct val="120000"/>
              </a:lnSpc>
              <a:spcBef>
                <a:spcPts val="0"/>
              </a:spcBef>
              <a:spcAft>
                <a:spcPts val="1200"/>
              </a:spcAft>
            </a:pPr>
            <a:r>
              <a:rPr lang="de-DE" sz="3400" dirty="0" smtClean="0"/>
              <a:t>Roulette spielen?</a:t>
            </a:r>
          </a:p>
          <a:p>
            <a:pPr>
              <a:lnSpc>
                <a:spcPct val="120000"/>
              </a:lnSpc>
              <a:spcBef>
                <a:spcPts val="0"/>
              </a:spcBef>
            </a:pPr>
            <a:r>
              <a:rPr lang="de-DE" sz="3400" dirty="0" smtClean="0"/>
              <a:t>Eine Entscheidung für einen Zug</a:t>
            </a:r>
          </a:p>
          <a:p>
            <a:pPr marL="0" indent="0">
              <a:lnSpc>
                <a:spcPct val="120000"/>
              </a:lnSpc>
              <a:spcBef>
                <a:spcPts val="0"/>
              </a:spcBef>
              <a:buNone/>
            </a:pPr>
            <a:r>
              <a:rPr lang="de-DE" sz="3400" dirty="0"/>
              <a:t> </a:t>
            </a:r>
            <a:r>
              <a:rPr lang="de-DE" sz="3400" dirty="0" smtClean="0"/>
              <a:t>    im Schach oder bei „Stein, Schere,</a:t>
            </a:r>
          </a:p>
          <a:p>
            <a:pPr marL="0" indent="0">
              <a:lnSpc>
                <a:spcPct val="120000"/>
              </a:lnSpc>
              <a:spcBef>
                <a:spcPts val="0"/>
              </a:spcBef>
              <a:spcAft>
                <a:spcPts val="1200"/>
              </a:spcAft>
              <a:buNone/>
            </a:pPr>
            <a:r>
              <a:rPr lang="de-DE" sz="3400" dirty="0"/>
              <a:t> </a:t>
            </a:r>
            <a:r>
              <a:rPr lang="de-DE" sz="3400" dirty="0" smtClean="0"/>
              <a:t>    Papier“ treffen?</a:t>
            </a:r>
          </a:p>
          <a:p>
            <a:pPr>
              <a:lnSpc>
                <a:spcPct val="120000"/>
              </a:lnSpc>
              <a:spcBef>
                <a:spcPts val="0"/>
              </a:spcBef>
              <a:spcAft>
                <a:spcPts val="1200"/>
              </a:spcAft>
            </a:pPr>
            <a:r>
              <a:rPr lang="de-DE" sz="3400" dirty="0" smtClean="0"/>
              <a:t>Eine Therapie verordnen?</a:t>
            </a:r>
          </a:p>
          <a:p>
            <a:pPr>
              <a:lnSpc>
                <a:spcPct val="120000"/>
              </a:lnSpc>
              <a:spcBef>
                <a:spcPts val="0"/>
              </a:spcBef>
            </a:pPr>
            <a:r>
              <a:rPr lang="de-DE" sz="3400" dirty="0" smtClean="0"/>
              <a:t>Einem Privatpatienten eine                            </a:t>
            </a:r>
          </a:p>
          <a:p>
            <a:pPr marL="0" indent="0">
              <a:lnSpc>
                <a:spcPct val="120000"/>
              </a:lnSpc>
              <a:spcBef>
                <a:spcPts val="0"/>
              </a:spcBef>
              <a:buNone/>
            </a:pPr>
            <a:r>
              <a:rPr lang="de-DE" sz="3400" dirty="0"/>
              <a:t> </a:t>
            </a:r>
            <a:r>
              <a:rPr lang="de-DE" sz="3400" dirty="0" smtClean="0"/>
              <a:t>   einträgliche, aber wenig nützliche</a:t>
            </a:r>
          </a:p>
          <a:p>
            <a:pPr marL="0" indent="0">
              <a:lnSpc>
                <a:spcPct val="120000"/>
              </a:lnSpc>
              <a:spcBef>
                <a:spcPts val="0"/>
              </a:spcBef>
              <a:buNone/>
            </a:pPr>
            <a:r>
              <a:rPr lang="de-DE" sz="3400" dirty="0"/>
              <a:t> </a:t>
            </a:r>
            <a:r>
              <a:rPr lang="de-DE" sz="3400" dirty="0" smtClean="0"/>
              <a:t>   Therapie vorschlagen, die dieser</a:t>
            </a:r>
          </a:p>
          <a:p>
            <a:pPr marL="0" indent="0">
              <a:lnSpc>
                <a:spcPct val="120000"/>
              </a:lnSpc>
              <a:spcBef>
                <a:spcPts val="0"/>
              </a:spcBef>
              <a:buNone/>
            </a:pPr>
            <a:r>
              <a:rPr lang="de-DE" sz="3400" dirty="0"/>
              <a:t> </a:t>
            </a:r>
            <a:r>
              <a:rPr lang="de-DE" sz="3400" dirty="0" smtClean="0"/>
              <a:t>   ablehnen oder akzeptieren kann?</a:t>
            </a:r>
          </a:p>
          <a:p>
            <a:endParaRPr lang="de-DE" dirty="0" smtClean="0"/>
          </a:p>
          <a:p>
            <a:pPr marL="0" indent="0">
              <a:buNone/>
            </a:pPr>
            <a:r>
              <a:rPr lang="de-DE" dirty="0" smtClean="0"/>
              <a:t> </a:t>
            </a:r>
            <a:endParaRPr lang="de-DE" dirty="0"/>
          </a:p>
        </p:txBody>
      </p:sp>
      <p:sp>
        <p:nvSpPr>
          <p:cNvPr id="4" name="Textfeld 3"/>
          <p:cNvSpPr txBox="1"/>
          <p:nvPr/>
        </p:nvSpPr>
        <p:spPr>
          <a:xfrm>
            <a:off x="6384742" y="1124744"/>
            <a:ext cx="2518638" cy="830997"/>
          </a:xfrm>
          <a:prstGeom prst="rect">
            <a:avLst/>
          </a:prstGeom>
          <a:noFill/>
        </p:spPr>
        <p:txBody>
          <a:bodyPr wrap="none" rtlCol="0">
            <a:spAutoFit/>
          </a:bodyPr>
          <a:lstStyle/>
          <a:p>
            <a:r>
              <a:rPr lang="de-DE" sz="2400" dirty="0" smtClean="0"/>
              <a:t>Im Sinne der Spiel-</a:t>
            </a:r>
          </a:p>
          <a:p>
            <a:r>
              <a:rPr lang="de-DE" sz="2400" dirty="0" err="1"/>
              <a:t>t</a:t>
            </a:r>
            <a:r>
              <a:rPr lang="de-DE" sz="2400" dirty="0" err="1" smtClean="0"/>
              <a:t>heorie</a:t>
            </a:r>
            <a:r>
              <a:rPr lang="de-DE" sz="2400" dirty="0" smtClean="0"/>
              <a:t>:</a:t>
            </a:r>
            <a:endParaRPr lang="de-DE" sz="2400" dirty="0"/>
          </a:p>
        </p:txBody>
      </p:sp>
    </p:spTree>
    <p:extLst>
      <p:ext uri="{BB962C8B-B14F-4D97-AF65-F5344CB8AC3E}">
        <p14:creationId xmlns:p14="http://schemas.microsoft.com/office/powerpoint/2010/main" val="1348407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KuchenDiktator"/>
          <p:cNvPicPr>
            <a:picLocks noChangeAspect="1" noChangeArrowheads="1"/>
          </p:cNvPicPr>
          <p:nvPr/>
        </p:nvPicPr>
        <p:blipFill>
          <a:blip r:embed="rId3" cstate="print"/>
          <a:srcRect/>
          <a:stretch>
            <a:fillRect/>
          </a:stretch>
        </p:blipFill>
        <p:spPr bwMode="auto">
          <a:xfrm>
            <a:off x="827088" y="0"/>
            <a:ext cx="4308475" cy="7607300"/>
          </a:xfrm>
          <a:prstGeom prst="rect">
            <a:avLst/>
          </a:prstGeom>
          <a:noFill/>
          <a:ln w="9525">
            <a:noFill/>
            <a:miter lim="800000"/>
            <a:headEnd/>
            <a:tailEnd/>
          </a:ln>
        </p:spPr>
      </p:pic>
      <p:sp>
        <p:nvSpPr>
          <p:cNvPr id="37891" name="Text Box 5"/>
          <p:cNvSpPr txBox="1">
            <a:spLocks noChangeArrowheads="1"/>
          </p:cNvSpPr>
          <p:nvPr/>
        </p:nvSpPr>
        <p:spPr bwMode="auto">
          <a:xfrm>
            <a:off x="5580063" y="2205038"/>
            <a:ext cx="2438400" cy="1800225"/>
          </a:xfrm>
          <a:prstGeom prst="rect">
            <a:avLst/>
          </a:prstGeom>
          <a:noFill/>
          <a:ln w="9525">
            <a:noFill/>
            <a:miter lim="800000"/>
            <a:headEnd/>
            <a:tailEnd/>
          </a:ln>
        </p:spPr>
        <p:txBody>
          <a:bodyPr>
            <a:spAutoFit/>
          </a:bodyPr>
          <a:lstStyle/>
          <a:p>
            <a:r>
              <a:rPr lang="en-US" sz="2800"/>
              <a:t>Kommt dem Nash-Gleichgewicht nahe!</a:t>
            </a:r>
            <a:endParaRPr lang="de-DE" sz="2800"/>
          </a:p>
        </p:txBody>
      </p:sp>
      <p:sp>
        <p:nvSpPr>
          <p:cNvPr id="37892" name="TextBox 3"/>
          <p:cNvSpPr txBox="1">
            <a:spLocks noChangeArrowheads="1"/>
          </p:cNvSpPr>
          <p:nvPr/>
        </p:nvSpPr>
        <p:spPr bwMode="auto">
          <a:xfrm>
            <a:off x="5219700" y="6488113"/>
            <a:ext cx="1951038" cy="339725"/>
          </a:xfrm>
          <a:prstGeom prst="rect">
            <a:avLst/>
          </a:prstGeom>
          <a:noFill/>
          <a:ln w="9525">
            <a:noFill/>
            <a:miter lim="800000"/>
            <a:headEnd/>
            <a:tailEnd/>
          </a:ln>
        </p:spPr>
        <p:txBody>
          <a:bodyPr wrap="none">
            <a:spAutoFit/>
          </a:bodyPr>
          <a:lstStyle/>
          <a:p>
            <a:r>
              <a:rPr lang="de-DE" sz="1600"/>
              <a:t>Rheinpfalz, 12.9.02</a:t>
            </a:r>
            <a:endParaRPr lang="de-CH" sz="16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4213" y="476250"/>
            <a:ext cx="6884987" cy="417513"/>
          </a:xfrm>
        </p:spPr>
        <p:txBody>
          <a:bodyPr/>
          <a:lstStyle/>
          <a:p>
            <a:pPr eaLnBrk="1" hangingPunct="1"/>
            <a:r>
              <a:rPr lang="de-DE" sz="3200" smtClean="0"/>
              <a:t>Feldexperiment Kooperation</a:t>
            </a:r>
            <a:endParaRPr lang="en-GB" sz="3200" smtClean="0"/>
          </a:p>
        </p:txBody>
      </p:sp>
      <p:pic>
        <p:nvPicPr>
          <p:cNvPr id="38915" name="Picture 3"/>
          <p:cNvPicPr>
            <a:picLocks noChangeAspect="1" noChangeArrowheads="1"/>
          </p:cNvPicPr>
          <p:nvPr/>
        </p:nvPicPr>
        <p:blipFill>
          <a:blip r:embed="rId3" cstate="print"/>
          <a:srcRect/>
          <a:stretch>
            <a:fillRect/>
          </a:stretch>
        </p:blipFill>
        <p:spPr bwMode="auto">
          <a:xfrm>
            <a:off x="1319213" y="1150938"/>
            <a:ext cx="3967162" cy="5286375"/>
          </a:xfrm>
          <a:prstGeom prst="rect">
            <a:avLst/>
          </a:prstGeom>
          <a:noFill/>
          <a:ln w="9525">
            <a:noFill/>
            <a:miter lim="800000"/>
            <a:headEnd/>
            <a:tailEnd/>
          </a:ln>
        </p:spPr>
      </p:pic>
      <p:sp>
        <p:nvSpPr>
          <p:cNvPr id="38916" name="TextBox 6"/>
          <p:cNvSpPr txBox="1">
            <a:spLocks noChangeArrowheads="1"/>
          </p:cNvSpPr>
          <p:nvPr/>
        </p:nvSpPr>
        <p:spPr bwMode="auto">
          <a:xfrm>
            <a:off x="7342188" y="5154613"/>
            <a:ext cx="1801812" cy="1476375"/>
          </a:xfrm>
          <a:prstGeom prst="rect">
            <a:avLst/>
          </a:prstGeom>
          <a:noFill/>
          <a:ln w="9525">
            <a:noFill/>
            <a:miter lim="800000"/>
            <a:headEnd/>
            <a:tailEnd/>
          </a:ln>
        </p:spPr>
        <p:txBody>
          <a:bodyPr>
            <a:spAutoFit/>
          </a:bodyPr>
          <a:lstStyle/>
          <a:p>
            <a:r>
              <a:rPr lang="de-DE"/>
              <a:t>Semester paper at ETH</a:t>
            </a:r>
            <a:endParaRPr lang="en-GB"/>
          </a:p>
          <a:p>
            <a:r>
              <a:rPr lang="en-GB"/>
              <a:t>Fraschina, Kach, Omlin, Prohaska 2007</a:t>
            </a:r>
          </a:p>
        </p:txBody>
      </p:sp>
      <p:sp>
        <p:nvSpPr>
          <p:cNvPr id="38917" name="Text Box 8"/>
          <p:cNvSpPr txBox="1">
            <a:spLocks noChangeArrowheads="1"/>
          </p:cNvSpPr>
          <p:nvPr/>
        </p:nvSpPr>
        <p:spPr bwMode="auto">
          <a:xfrm>
            <a:off x="5646738" y="2016125"/>
            <a:ext cx="3289300" cy="2289175"/>
          </a:xfrm>
          <a:prstGeom prst="rect">
            <a:avLst/>
          </a:prstGeom>
          <a:noFill/>
          <a:ln w="9525">
            <a:noFill/>
            <a:miter lim="800000"/>
            <a:headEnd/>
            <a:tailEnd/>
          </a:ln>
        </p:spPr>
        <p:txBody>
          <a:bodyPr>
            <a:spAutoFit/>
          </a:bodyPr>
          <a:lstStyle/>
          <a:p>
            <a:r>
              <a:rPr lang="en-GB"/>
              <a:t>Verkauf von Honig und anderen landwirtschaftlichen Erzeugnissen an einem Selbstbedienungsstand in der Region Luzern. Kunden legen den Kaufpreis in eine Kasse. Es gibt keine Überwachung.</a:t>
            </a:r>
          </a:p>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900113" y="549275"/>
            <a:ext cx="6884987" cy="977900"/>
          </a:xfrm>
        </p:spPr>
        <p:txBody>
          <a:bodyPr/>
          <a:lstStyle/>
          <a:p>
            <a:pPr eaLnBrk="1" hangingPunct="1"/>
            <a:r>
              <a:rPr lang="en-GB" sz="2400" smtClean="0"/>
              <a:t>Feldexperiment</a:t>
            </a:r>
            <a:r>
              <a:rPr lang="de-DE" sz="2400" smtClean="0"/>
              <a:t>: K</a:t>
            </a:r>
            <a:r>
              <a:rPr lang="en-GB" sz="2400" smtClean="0"/>
              <a:t>ooperation von Kunden beim Kauf landwirtschaftlicher Produkte</a:t>
            </a:r>
          </a:p>
        </p:txBody>
      </p:sp>
      <p:pic>
        <p:nvPicPr>
          <p:cNvPr id="39939" name="Picture 2"/>
          <p:cNvPicPr>
            <a:picLocks noGrp="1" noChangeAspect="1" noChangeArrowheads="1"/>
          </p:cNvPicPr>
          <p:nvPr>
            <p:ph idx="4294967295"/>
          </p:nvPr>
        </p:nvPicPr>
        <p:blipFill>
          <a:blip r:embed="rId3" cstate="print"/>
          <a:srcRect/>
          <a:stretch>
            <a:fillRect/>
          </a:stretch>
        </p:blipFill>
        <p:spPr>
          <a:xfrm>
            <a:off x="601663" y="1878013"/>
            <a:ext cx="6696075" cy="4067175"/>
          </a:xfrm>
          <a:noFill/>
        </p:spPr>
      </p:pic>
      <p:sp>
        <p:nvSpPr>
          <p:cNvPr id="39940" name="TextBox 4"/>
          <p:cNvSpPr txBox="1">
            <a:spLocks noChangeArrowheads="1"/>
          </p:cNvSpPr>
          <p:nvPr/>
        </p:nvSpPr>
        <p:spPr bwMode="auto">
          <a:xfrm>
            <a:off x="7342188" y="5154613"/>
            <a:ext cx="1801812" cy="1465262"/>
          </a:xfrm>
          <a:prstGeom prst="rect">
            <a:avLst/>
          </a:prstGeom>
          <a:noFill/>
          <a:ln w="9525">
            <a:noFill/>
            <a:miter lim="800000"/>
            <a:headEnd/>
            <a:tailEnd/>
          </a:ln>
        </p:spPr>
        <p:txBody>
          <a:bodyPr>
            <a:spAutoFit/>
          </a:bodyPr>
          <a:lstStyle/>
          <a:p>
            <a:r>
              <a:rPr lang="de-DE"/>
              <a:t>Semesterarbeit ETH</a:t>
            </a:r>
            <a:endParaRPr lang="en-GB"/>
          </a:p>
          <a:p>
            <a:r>
              <a:rPr lang="en-GB"/>
              <a:t>Fraschina, Kach, Omlin, Prohaska 2007</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en-US" sz="3600" smtClean="0"/>
              <a:t>“Friend or Foe”</a:t>
            </a:r>
            <a:r>
              <a:rPr lang="en-US" sz="3200" smtClean="0"/>
              <a:t/>
            </a:r>
            <a:br>
              <a:rPr lang="en-US" sz="3200" smtClean="0"/>
            </a:br>
            <a:endParaRPr lang="de-DE" sz="3200" smtClean="0"/>
          </a:p>
        </p:txBody>
      </p:sp>
      <p:sp>
        <p:nvSpPr>
          <p:cNvPr id="40963" name="Rectangle 3"/>
          <p:cNvSpPr>
            <a:spLocks noGrp="1" noChangeArrowheads="1"/>
          </p:cNvSpPr>
          <p:nvPr>
            <p:ph type="body" idx="4294967295"/>
          </p:nvPr>
        </p:nvSpPr>
        <p:spPr>
          <a:xfrm>
            <a:off x="395288" y="1196975"/>
            <a:ext cx="8229600" cy="647700"/>
          </a:xfrm>
        </p:spPr>
        <p:txBody>
          <a:bodyPr/>
          <a:lstStyle/>
          <a:p>
            <a:pPr eaLnBrk="1" hangingPunct="1">
              <a:lnSpc>
                <a:spcPct val="90000"/>
              </a:lnSpc>
              <a:buFontTx/>
              <a:buNone/>
            </a:pPr>
            <a:r>
              <a:rPr lang="en-US" sz="2400" smtClean="0"/>
              <a:t>     Variante eines “Gefangenendilemma” in TV-Sendung</a:t>
            </a:r>
          </a:p>
          <a:p>
            <a:pPr eaLnBrk="1" hangingPunct="1">
              <a:lnSpc>
                <a:spcPct val="90000"/>
              </a:lnSpc>
              <a:buFontTx/>
              <a:buNone/>
            </a:pPr>
            <a:endParaRPr lang="en-US" sz="2400" smtClean="0"/>
          </a:p>
          <a:p>
            <a:pPr eaLnBrk="1" hangingPunct="1">
              <a:lnSpc>
                <a:spcPct val="90000"/>
              </a:lnSpc>
              <a:buFontTx/>
              <a:buNone/>
            </a:pPr>
            <a:endParaRPr lang="de-DE" sz="2400" smtClean="0"/>
          </a:p>
        </p:txBody>
      </p:sp>
      <p:graphicFrame>
        <p:nvGraphicFramePr>
          <p:cNvPr id="45080" name="Group 24"/>
          <p:cNvGraphicFramePr>
            <a:graphicFrameLocks noGrp="1"/>
          </p:cNvGraphicFramePr>
          <p:nvPr/>
        </p:nvGraphicFramePr>
        <p:xfrm>
          <a:off x="1403350" y="2276475"/>
          <a:ext cx="5905500" cy="3097213"/>
        </p:xfrm>
        <a:graphic>
          <a:graphicData uri="http://schemas.openxmlformats.org/drawingml/2006/table">
            <a:tbl>
              <a:tblPr/>
              <a:tblGrid>
                <a:gridCol w="1968500"/>
                <a:gridCol w="1968500"/>
                <a:gridCol w="1968500"/>
              </a:tblGrid>
              <a:tr h="1031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Friend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(Split)</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Foe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(Steal)</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3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Friend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(Split)</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1000, 1000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0, 2000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1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Foe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(Steal)</a:t>
                      </a:r>
                      <a:endParaRPr kumimoji="0" lang="de-DE" sz="2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2000, 0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0, 0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82" name="Text Box 41"/>
          <p:cNvSpPr txBox="1">
            <a:spLocks noChangeArrowheads="1"/>
          </p:cNvSpPr>
          <p:nvPr/>
        </p:nvSpPr>
        <p:spPr bwMode="auto">
          <a:xfrm>
            <a:off x="1258888" y="5805488"/>
            <a:ext cx="6183312" cy="457200"/>
          </a:xfrm>
          <a:prstGeom prst="rect">
            <a:avLst/>
          </a:prstGeom>
          <a:noFill/>
          <a:ln w="9525">
            <a:noFill/>
            <a:miter lim="800000"/>
            <a:headEnd/>
            <a:tailEnd/>
          </a:ln>
        </p:spPr>
        <p:txBody>
          <a:bodyPr wrap="none">
            <a:spAutoFit/>
          </a:bodyPr>
          <a:lstStyle/>
          <a:p>
            <a:r>
              <a:rPr lang="de-DE" sz="2400"/>
              <a:t>Golden Ball: „Split“ or „steal“ in UK TV-Show</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de-DE" smtClean="0"/>
          </a:p>
        </p:txBody>
      </p:sp>
      <p:pic>
        <p:nvPicPr>
          <p:cNvPr id="154628" name="Golden Balls - £100,000 Split Or Steal  14 03 08.mpeg">
            <a:hlinkClick r:id="" action="ppaction://media"/>
          </p:cNvPr>
          <p:cNvPicPr>
            <a:picLocks noGrp="1" noRot="1" noChangeAspect="1" noChangeArrowheads="1"/>
          </p:cNvPicPr>
          <p:nvPr>
            <p:ph type="body" idx="1"/>
            <a:videoFile r:link="rId1"/>
          </p:nvPr>
        </p:nvPicPr>
        <p:blipFill>
          <a:blip r:embed="rId4" cstate="print"/>
          <a:srcRect/>
          <a:stretch>
            <a:fillRect/>
          </a:stretch>
        </p:blipFill>
        <p:spPr>
          <a:xfrm>
            <a:off x="250825" y="296863"/>
            <a:ext cx="8748713" cy="65611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005" fill="hold"/>
                                        <p:tgtEl>
                                          <p:spTgt spid="1546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462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4628"/>
                                        </p:tgtEl>
                                      </p:cBhvr>
                                    </p:cmd>
                                  </p:childTnLst>
                                </p:cTn>
                              </p:par>
                            </p:childTnLst>
                          </p:cTn>
                        </p:par>
                      </p:childTnLst>
                    </p:cTn>
                  </p:par>
                </p:childTnLst>
              </p:cTn>
              <p:nextCondLst>
                <p:cond evt="onClick" delay="0">
                  <p:tgtEl>
                    <p:spTgt spid="154628"/>
                  </p:tgtEl>
                </p:cond>
              </p:nextCondLst>
            </p:seq>
            <p:video>
              <p:cMediaNode>
                <p:cTn id="12" fill="hold" display="0">
                  <p:stCondLst>
                    <p:cond delay="indefinite"/>
                  </p:stCondLst>
                  <p:endCondLst>
                    <p:cond evt="onNext" delay="0">
                      <p:tgtEl>
                        <p:sldTgt/>
                      </p:tgtEl>
                    </p:cond>
                    <p:cond evt="onPrev" delay="0">
                      <p:tgtEl>
                        <p:sldTgt/>
                      </p:tgtEl>
                    </p:cond>
                  </p:endCondLst>
                </p:cTn>
                <p:tgtEl>
                  <p:spTgt spid="154628"/>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sz="3600" smtClean="0"/>
              <a:t>“Friend or Foe”</a:t>
            </a:r>
            <a:r>
              <a:rPr lang="en-US" sz="3200" smtClean="0"/>
              <a:t/>
            </a:r>
            <a:br>
              <a:rPr lang="en-US" sz="3200" smtClean="0"/>
            </a:br>
            <a:endParaRPr lang="de-DE" sz="3200" smtClean="0"/>
          </a:p>
        </p:txBody>
      </p:sp>
      <p:sp>
        <p:nvSpPr>
          <p:cNvPr id="43011" name="Rectangle 3"/>
          <p:cNvSpPr>
            <a:spLocks noGrp="1" noChangeArrowheads="1"/>
          </p:cNvSpPr>
          <p:nvPr>
            <p:ph type="body" idx="4294967295"/>
          </p:nvPr>
        </p:nvSpPr>
        <p:spPr>
          <a:xfrm>
            <a:off x="179388" y="914400"/>
            <a:ext cx="8736012" cy="5638800"/>
          </a:xfrm>
        </p:spPr>
        <p:txBody>
          <a:bodyPr/>
          <a:lstStyle/>
          <a:p>
            <a:pPr eaLnBrk="1" hangingPunct="1">
              <a:lnSpc>
                <a:spcPct val="90000"/>
              </a:lnSpc>
              <a:buFontTx/>
              <a:buNone/>
            </a:pPr>
            <a:r>
              <a:rPr lang="en-US" smtClean="0"/>
              <a:t>      Feldexperiment in TV-Sendung (List 2006)</a:t>
            </a:r>
          </a:p>
          <a:p>
            <a:pPr eaLnBrk="1" hangingPunct="1">
              <a:lnSpc>
                <a:spcPct val="90000"/>
              </a:lnSpc>
              <a:buFontTx/>
              <a:buNone/>
            </a:pPr>
            <a:endParaRPr lang="en-US" smtClean="0"/>
          </a:p>
          <a:p>
            <a:pPr eaLnBrk="1" hangingPunct="1">
              <a:lnSpc>
                <a:spcPct val="90000"/>
              </a:lnSpc>
            </a:pPr>
            <a:r>
              <a:rPr lang="en-US" sz="2800" smtClean="0"/>
              <a:t>39 Sendungen in Kalifornien mit je 6 Personen = 234 Spieler</a:t>
            </a:r>
          </a:p>
          <a:p>
            <a:pPr eaLnBrk="1" hangingPunct="1">
              <a:lnSpc>
                <a:spcPct val="90000"/>
              </a:lnSpc>
            </a:pPr>
            <a:r>
              <a:rPr lang="en-US" sz="2800" smtClean="0"/>
              <a:t>Spieler verdienen Geld durch Quiz, Maximum hier 16400 $</a:t>
            </a:r>
          </a:p>
          <a:p>
            <a:pPr eaLnBrk="1" hangingPunct="1">
              <a:lnSpc>
                <a:spcPct val="90000"/>
              </a:lnSpc>
            </a:pPr>
            <a:r>
              <a:rPr lang="en-US" sz="2800" smtClean="0"/>
              <a:t>Die Spieler bilden Paare, die im Quiz verdiente Summe X  wird in einem nachfolgenden Spiel aufgeteilt: </a:t>
            </a:r>
          </a:p>
          <a:p>
            <a:pPr eaLnBrk="1" hangingPunct="1">
              <a:lnSpc>
                <a:spcPct val="90000"/>
              </a:lnSpc>
            </a:pPr>
            <a:r>
              <a:rPr lang="en-US" sz="2800" smtClean="0"/>
              <a:t>Wählen beide “friend” erhält jeder X/2. Wählt ein Spieler “foe”, der andere “friend”, erhält “foe” X, der andere erhält nichts. Wählen beide “foe”, gehen beide leer aus.</a:t>
            </a:r>
            <a:endParaRPr lang="de-DE" sz="280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sz="3600" smtClean="0"/>
              <a:t>“Friend or Foe”</a:t>
            </a:r>
            <a:r>
              <a:rPr lang="en-US" sz="3200" smtClean="0"/>
              <a:t/>
            </a:r>
            <a:br>
              <a:rPr lang="en-US" sz="3200" smtClean="0"/>
            </a:br>
            <a:endParaRPr lang="de-DE" sz="3200" smtClean="0"/>
          </a:p>
        </p:txBody>
      </p:sp>
      <p:sp>
        <p:nvSpPr>
          <p:cNvPr id="44035" name="Rectangle 3"/>
          <p:cNvSpPr>
            <a:spLocks noGrp="1" noChangeArrowheads="1"/>
          </p:cNvSpPr>
          <p:nvPr>
            <p:ph type="body" idx="4294967295"/>
          </p:nvPr>
        </p:nvSpPr>
        <p:spPr>
          <a:xfrm>
            <a:off x="250825" y="908050"/>
            <a:ext cx="8567738" cy="5616575"/>
          </a:xfrm>
        </p:spPr>
        <p:txBody>
          <a:bodyPr/>
          <a:lstStyle/>
          <a:p>
            <a:pPr eaLnBrk="1" hangingPunct="1">
              <a:buFontTx/>
              <a:buNone/>
            </a:pPr>
            <a:r>
              <a:rPr lang="en-US" sz="2400" smtClean="0"/>
              <a:t>Variante von “Gefangenendilemma” in TV-Sendung.</a:t>
            </a:r>
          </a:p>
          <a:p>
            <a:pPr eaLnBrk="1" hangingPunct="1">
              <a:buFontTx/>
              <a:buNone/>
            </a:pPr>
            <a:r>
              <a:rPr lang="en-US" sz="2400" smtClean="0"/>
              <a:t>List (2006): Auswertung für 234 Spieler der Show in den USA.</a:t>
            </a:r>
          </a:p>
          <a:p>
            <a:pPr eaLnBrk="1" hangingPunct="1">
              <a:buFontTx/>
              <a:buNone/>
            </a:pPr>
            <a:endParaRPr lang="en-US" sz="2400" smtClean="0"/>
          </a:p>
          <a:p>
            <a:pPr eaLnBrk="1" hangingPunct="1">
              <a:buFontTx/>
              <a:buNone/>
            </a:pPr>
            <a:endParaRPr lang="de-DE" sz="2400" smtClean="0"/>
          </a:p>
        </p:txBody>
      </p:sp>
      <p:graphicFrame>
        <p:nvGraphicFramePr>
          <p:cNvPr id="145448" name="Group 40"/>
          <p:cNvGraphicFramePr>
            <a:graphicFrameLocks noGrp="1"/>
          </p:cNvGraphicFramePr>
          <p:nvPr/>
        </p:nvGraphicFramePr>
        <p:xfrm>
          <a:off x="1116013" y="2565400"/>
          <a:ext cx="4319587" cy="2643189"/>
        </p:xfrm>
        <a:graphic>
          <a:graphicData uri="http://schemas.openxmlformats.org/drawingml/2006/table">
            <a:tbl>
              <a:tblPr/>
              <a:tblGrid>
                <a:gridCol w="1276350"/>
                <a:gridCol w="1458912"/>
                <a:gridCol w="1584325"/>
              </a:tblGrid>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8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Friend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(Split)</a:t>
                      </a:r>
                      <a:endParaRPr kumimoji="0" lang="de-DE" sz="1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Foe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(Steal)</a:t>
                      </a: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Friend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(Split)</a:t>
                      </a: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50075 £,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0" i="0" u="none" strike="noStrike" cap="none" normalizeH="0" baseline="0" smtClean="0">
                          <a:ln>
                            <a:noFill/>
                          </a:ln>
                          <a:solidFill>
                            <a:schemeClr val="tx1"/>
                          </a:solidFill>
                          <a:effectLst/>
                          <a:latin typeface="Arial" charset="0"/>
                          <a:cs typeface="Arial" charset="0"/>
                        </a:rPr>
                        <a:t>50075 £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FF0000"/>
                          </a:solidFill>
                          <a:effectLst/>
                          <a:latin typeface="Arial" charset="0"/>
                          <a:cs typeface="Arial" charset="0"/>
                        </a:rPr>
                        <a:t>0, 100150 </a:t>
                      </a:r>
                      <a:r>
                        <a:rPr kumimoji="0" lang="de-DE" sz="1800" b="0" i="0" u="none" strike="noStrike" cap="none" normalizeH="0" baseline="0" smtClean="0">
                          <a:ln>
                            <a:noFill/>
                          </a:ln>
                          <a:solidFill>
                            <a:srgbClr val="FF3300"/>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Foe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(Steal)</a:t>
                      </a:r>
                      <a:endParaRPr kumimoji="0" lang="de-DE" sz="18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cs typeface="Arial" charset="0"/>
                        </a:rPr>
                        <a:t>100150 </a:t>
                      </a:r>
                      <a:r>
                        <a:rPr kumimoji="0" lang="de-DE" sz="1800" b="1" i="0" u="none" strike="noStrike" cap="none" normalizeH="0" baseline="0" smtClean="0">
                          <a:ln>
                            <a:noFill/>
                          </a:ln>
                          <a:solidFill>
                            <a:srgbClr val="FF3300"/>
                          </a:solidFill>
                          <a:effectLst/>
                          <a:latin typeface="Arial" charset="0"/>
                          <a:cs typeface="Arial" charset="0"/>
                        </a:rPr>
                        <a:t>£, </a:t>
                      </a:r>
                      <a:r>
                        <a:rPr kumimoji="0" lang="en-US" sz="1800" b="1" i="0" u="none" strike="noStrike" cap="none" normalizeH="0" baseline="0" smtClean="0">
                          <a:ln>
                            <a:noFill/>
                          </a:ln>
                          <a:solidFill>
                            <a:srgbClr val="FF0000"/>
                          </a:solidFill>
                          <a:effectLst/>
                          <a:latin typeface="Arial" charset="0"/>
                          <a:cs typeface="Arial" charset="0"/>
                        </a:rPr>
                        <a:t> 0</a:t>
                      </a:r>
                      <a:endParaRPr kumimoji="0" lang="de-DE" sz="1800" b="1"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r>
                        <a:rPr kumimoji="0" lang="en-US" sz="1800" b="0" i="0" u="none" strike="noStrike" cap="none" normalizeH="0" baseline="0" smtClean="0">
                          <a:ln>
                            <a:noFill/>
                          </a:ln>
                          <a:solidFill>
                            <a:srgbClr val="FF0000"/>
                          </a:solidFill>
                          <a:effectLst/>
                          <a:latin typeface="Arial" charset="0"/>
                          <a:cs typeface="Arial" charset="0"/>
                        </a:rPr>
                        <a:t>0, 0</a:t>
                      </a:r>
                      <a:endParaRPr kumimoji="0" lang="de-DE" sz="1800" b="0" i="0" u="none" strike="noStrike" cap="none" normalizeH="0" baseline="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54" name="Text Box 25"/>
          <p:cNvSpPr txBox="1">
            <a:spLocks noChangeArrowheads="1"/>
          </p:cNvSpPr>
          <p:nvPr/>
        </p:nvSpPr>
        <p:spPr bwMode="auto">
          <a:xfrm>
            <a:off x="5795963" y="2565400"/>
            <a:ext cx="3016250" cy="2654300"/>
          </a:xfrm>
          <a:prstGeom prst="rect">
            <a:avLst/>
          </a:prstGeom>
          <a:noFill/>
          <a:ln w="9525">
            <a:noFill/>
            <a:miter lim="800000"/>
            <a:headEnd/>
            <a:tailEnd/>
          </a:ln>
        </p:spPr>
        <p:txBody>
          <a:bodyPr wrap="none">
            <a:spAutoFit/>
          </a:bodyPr>
          <a:lstStyle/>
          <a:p>
            <a:r>
              <a:rPr lang="en-US" sz="2800"/>
              <a:t>Ergebnis:</a:t>
            </a:r>
          </a:p>
          <a:p>
            <a:endParaRPr lang="en-US" sz="2800"/>
          </a:p>
          <a:p>
            <a:r>
              <a:rPr lang="en-US" sz="2800"/>
              <a:t>Kooperation 50 %</a:t>
            </a:r>
          </a:p>
          <a:p>
            <a:endParaRPr lang="en-US" sz="2800"/>
          </a:p>
          <a:p>
            <a:r>
              <a:rPr lang="en-US" sz="2800"/>
              <a:t>Männer 45 %</a:t>
            </a:r>
          </a:p>
          <a:p>
            <a:r>
              <a:rPr lang="en-US" sz="2800"/>
              <a:t>Frauen 56 %</a:t>
            </a:r>
            <a:endParaRPr lang="de-DE" sz="2800"/>
          </a:p>
        </p:txBody>
      </p:sp>
      <p:sp>
        <p:nvSpPr>
          <p:cNvPr id="44055" name="TextBox 5"/>
          <p:cNvSpPr txBox="1">
            <a:spLocks noChangeArrowheads="1"/>
          </p:cNvSpPr>
          <p:nvPr/>
        </p:nvSpPr>
        <p:spPr bwMode="auto">
          <a:xfrm>
            <a:off x="1295400" y="5486400"/>
            <a:ext cx="7512050" cy="461963"/>
          </a:xfrm>
          <a:prstGeom prst="rect">
            <a:avLst/>
          </a:prstGeom>
          <a:noFill/>
          <a:ln w="9525">
            <a:noFill/>
            <a:miter lim="800000"/>
            <a:headEnd/>
            <a:tailEnd/>
          </a:ln>
        </p:spPr>
        <p:txBody>
          <a:bodyPr wrap="none">
            <a:spAutoFit/>
          </a:bodyPr>
          <a:lstStyle/>
          <a:p>
            <a:r>
              <a:rPr lang="de-DE" sz="2400"/>
              <a:t>Drei Gleichgewichte – Grenzfall von GD und Chicken!</a:t>
            </a:r>
            <a:endParaRPr lang="de-CH" sz="2400"/>
          </a:p>
        </p:txBody>
      </p:sp>
      <p:sp>
        <p:nvSpPr>
          <p:cNvPr id="7" name="Right Arrow 6"/>
          <p:cNvSpPr/>
          <p:nvPr/>
        </p:nvSpPr>
        <p:spPr>
          <a:xfrm>
            <a:off x="762000" y="5562600"/>
            <a:ext cx="441325" cy="32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44057" name="Text Box 30"/>
          <p:cNvSpPr txBox="1">
            <a:spLocks noChangeArrowheads="1"/>
          </p:cNvSpPr>
          <p:nvPr/>
        </p:nvSpPr>
        <p:spPr bwMode="auto">
          <a:xfrm>
            <a:off x="107950" y="4005263"/>
            <a:ext cx="998538" cy="457200"/>
          </a:xfrm>
          <a:prstGeom prst="rect">
            <a:avLst/>
          </a:prstGeom>
          <a:noFill/>
          <a:ln w="9525">
            <a:noFill/>
            <a:miter lim="800000"/>
            <a:headEnd/>
            <a:tailEnd/>
          </a:ln>
        </p:spPr>
        <p:txBody>
          <a:bodyPr wrap="none">
            <a:spAutoFit/>
          </a:bodyPr>
          <a:lstStyle/>
          <a:p>
            <a:r>
              <a:rPr lang="de-DE" sz="2400"/>
              <a:t>Sarah</a:t>
            </a:r>
          </a:p>
        </p:txBody>
      </p:sp>
      <p:sp>
        <p:nvSpPr>
          <p:cNvPr id="44058" name="Text Box 31"/>
          <p:cNvSpPr txBox="1">
            <a:spLocks noChangeArrowheads="1"/>
          </p:cNvSpPr>
          <p:nvPr/>
        </p:nvSpPr>
        <p:spPr bwMode="auto">
          <a:xfrm>
            <a:off x="3348038" y="1916113"/>
            <a:ext cx="963612" cy="457200"/>
          </a:xfrm>
          <a:prstGeom prst="rect">
            <a:avLst/>
          </a:prstGeom>
          <a:noFill/>
          <a:ln w="9525">
            <a:noFill/>
            <a:miter lim="800000"/>
            <a:headEnd/>
            <a:tailEnd/>
          </a:ln>
        </p:spPr>
        <p:txBody>
          <a:bodyPr wrap="none">
            <a:spAutoFit/>
          </a:bodyPr>
          <a:lstStyle/>
          <a:p>
            <a:r>
              <a:rPr lang="de-DE" sz="2400"/>
              <a:t>Steve</a:t>
            </a:r>
          </a:p>
        </p:txBody>
      </p:sp>
      <p:sp>
        <p:nvSpPr>
          <p:cNvPr id="44059" name="Text Box 36"/>
          <p:cNvSpPr txBox="1">
            <a:spLocks noChangeArrowheads="1"/>
          </p:cNvSpPr>
          <p:nvPr/>
        </p:nvSpPr>
        <p:spPr bwMode="auto">
          <a:xfrm>
            <a:off x="3563938" y="1916113"/>
            <a:ext cx="184150" cy="366712"/>
          </a:xfrm>
          <a:prstGeom prst="rect">
            <a:avLst/>
          </a:prstGeom>
          <a:noFill/>
          <a:ln w="9525">
            <a:noFill/>
            <a:miter lim="800000"/>
            <a:headEnd/>
            <a:tailEnd/>
          </a:ln>
        </p:spPr>
        <p:txBody>
          <a:bodyPr wrap="none">
            <a:spAutoFit/>
          </a:bodyPr>
          <a:lstStyle/>
          <a:p>
            <a:endParaRPr lang="de-DE"/>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68313" y="333375"/>
            <a:ext cx="8229600" cy="1943100"/>
          </a:xfrm>
        </p:spPr>
        <p:txBody>
          <a:bodyPr/>
          <a:lstStyle/>
          <a:p>
            <a:pPr eaLnBrk="1" hangingPunct="1"/>
            <a:r>
              <a:rPr lang="en-US" sz="2800" smtClean="0"/>
              <a:t>Wem vertrauen Sie? Partnersuche, Versicherungsnehmer, Einstellung von Mitarbeitern, Kreditnehmer. Signale des Vertrauens! ►Asymmetrische Information und Signalspiele</a:t>
            </a:r>
          </a:p>
        </p:txBody>
      </p:sp>
      <p:pic>
        <p:nvPicPr>
          <p:cNvPr id="45059" name="Picture 3" descr="guy_honest"/>
          <p:cNvPicPr>
            <a:picLocks noChangeAspect="1" noChangeArrowheads="1"/>
          </p:cNvPicPr>
          <p:nvPr/>
        </p:nvPicPr>
        <p:blipFill>
          <a:blip r:embed="rId3" cstate="print"/>
          <a:srcRect/>
          <a:stretch>
            <a:fillRect/>
          </a:stretch>
        </p:blipFill>
        <p:spPr bwMode="auto">
          <a:xfrm>
            <a:off x="971550" y="1989138"/>
            <a:ext cx="2524125" cy="3810000"/>
          </a:xfrm>
          <a:prstGeom prst="rect">
            <a:avLst/>
          </a:prstGeom>
          <a:noFill/>
          <a:ln w="9525">
            <a:noFill/>
            <a:miter lim="800000"/>
            <a:headEnd/>
            <a:tailEnd/>
          </a:ln>
        </p:spPr>
      </p:pic>
      <p:pic>
        <p:nvPicPr>
          <p:cNvPr id="45060" name="Picture 4" descr="guy_dishonest"/>
          <p:cNvPicPr>
            <a:picLocks noChangeAspect="1" noChangeArrowheads="1"/>
          </p:cNvPicPr>
          <p:nvPr/>
        </p:nvPicPr>
        <p:blipFill>
          <a:blip r:embed="rId4" cstate="print"/>
          <a:srcRect/>
          <a:stretch>
            <a:fillRect/>
          </a:stretch>
        </p:blipFill>
        <p:spPr bwMode="auto">
          <a:xfrm>
            <a:off x="3995738" y="2420938"/>
            <a:ext cx="4422775" cy="3324225"/>
          </a:xfrm>
          <a:prstGeom prst="rect">
            <a:avLst/>
          </a:prstGeom>
          <a:noFill/>
          <a:ln w="9525">
            <a:noFill/>
            <a:miter lim="800000"/>
            <a:headEnd/>
            <a:tailEnd/>
          </a:ln>
        </p:spPr>
      </p:pic>
      <p:sp>
        <p:nvSpPr>
          <p:cNvPr id="45061" name="Rectangle 5"/>
          <p:cNvSpPr>
            <a:spLocks noChangeArrowheads="1"/>
          </p:cNvSpPr>
          <p:nvPr/>
        </p:nvSpPr>
        <p:spPr bwMode="auto">
          <a:xfrm>
            <a:off x="971550" y="5949950"/>
            <a:ext cx="7243763" cy="690563"/>
          </a:xfrm>
          <a:prstGeom prst="rect">
            <a:avLst/>
          </a:prstGeom>
          <a:noFill/>
          <a:ln w="9525">
            <a:noFill/>
            <a:miter lim="800000"/>
            <a:headEnd/>
            <a:tailEnd/>
          </a:ln>
        </p:spPr>
        <p:txBody>
          <a:bodyPr anchor="ctr"/>
          <a:lstStyle/>
          <a:p>
            <a:r>
              <a:rPr lang="de-CH" sz="2400">
                <a:latin typeface="ETH Light" pitchFamily="2" charset="0"/>
              </a:rPr>
              <a:t>In den USA geben Männer etwa drei Monatseinkommen aus für Verlobungsringe.</a:t>
            </a:r>
            <a:endParaRPr lang="en-US" sz="2400">
              <a:latin typeface="ETH Light" pitchFamily="2"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179388" y="457200"/>
            <a:ext cx="8856662" cy="1143000"/>
          </a:xfrm>
        </p:spPr>
        <p:txBody>
          <a:bodyPr/>
          <a:lstStyle/>
          <a:p>
            <a:r>
              <a:rPr lang="de-CH" sz="3600" smtClean="0"/>
              <a:t>Vertrauensspiel: Wem vertrauen Sie?</a:t>
            </a:r>
            <a:r>
              <a:rPr lang="de-CH" sz="2400" smtClean="0"/>
              <a:t> </a:t>
            </a:r>
            <a:endParaRPr lang="en-US" sz="2400" smtClean="0"/>
          </a:p>
        </p:txBody>
      </p:sp>
      <p:pic>
        <p:nvPicPr>
          <p:cNvPr id="1028" name="Picture 3" descr="trust_game"/>
          <p:cNvPicPr>
            <a:picLocks noChangeAspect="1" noChangeArrowheads="1"/>
          </p:cNvPicPr>
          <p:nvPr/>
        </p:nvPicPr>
        <p:blipFill>
          <a:blip r:embed="rId4" cstate="print"/>
          <a:srcRect/>
          <a:stretch>
            <a:fillRect/>
          </a:stretch>
        </p:blipFill>
        <p:spPr bwMode="auto">
          <a:xfrm>
            <a:off x="3419475" y="1989138"/>
            <a:ext cx="2049463" cy="3181350"/>
          </a:xfrm>
          <a:prstGeom prst="rect">
            <a:avLst/>
          </a:prstGeom>
          <a:noFill/>
          <a:ln w="9525">
            <a:noFill/>
            <a:miter lim="800000"/>
            <a:headEnd/>
            <a:tailEnd/>
          </a:ln>
        </p:spPr>
      </p:pic>
      <p:graphicFrame>
        <p:nvGraphicFramePr>
          <p:cNvPr id="1026" name="Object 2"/>
          <p:cNvGraphicFramePr>
            <a:graphicFrameLocks noGrp="1" noChangeAspect="1"/>
          </p:cNvGraphicFramePr>
          <p:nvPr>
            <p:ph idx="4294967295"/>
          </p:nvPr>
        </p:nvGraphicFramePr>
        <p:xfrm>
          <a:off x="695325" y="4183063"/>
          <a:ext cx="2154238" cy="427037"/>
        </p:xfrm>
        <a:graphic>
          <a:graphicData uri="http://schemas.openxmlformats.org/presentationml/2006/ole">
            <mc:AlternateContent xmlns:mc="http://schemas.openxmlformats.org/markup-compatibility/2006">
              <mc:Choice xmlns:v="urn:schemas-microsoft-com:vml" Requires="v">
                <p:oleObj spid="_x0000_s1041" name="Equation" r:id="rId5" imgW="901440" imgH="177480" progId="Equation.DSMT4">
                  <p:embed/>
                </p:oleObj>
              </mc:Choice>
              <mc:Fallback>
                <p:oleObj name="Equation" r:id="rId5" imgW="901440" imgH="177480" progId="Equation.DSMT4">
                  <p:embed/>
                  <p:pic>
                    <p:nvPicPr>
                      <p:cNvPr id="0" name="Object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325" y="4183063"/>
                        <a:ext cx="21542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Box 4"/>
          <p:cNvSpPr txBox="1">
            <a:spLocks noChangeArrowheads="1"/>
          </p:cNvSpPr>
          <p:nvPr/>
        </p:nvSpPr>
        <p:spPr bwMode="auto">
          <a:xfrm>
            <a:off x="5638800" y="1905000"/>
            <a:ext cx="1238250" cy="366713"/>
          </a:xfrm>
          <a:prstGeom prst="rect">
            <a:avLst/>
          </a:prstGeom>
          <a:noFill/>
          <a:ln w="9525">
            <a:noFill/>
            <a:miter lim="800000"/>
            <a:headEnd/>
            <a:tailEnd/>
          </a:ln>
        </p:spPr>
        <p:txBody>
          <a:bodyPr wrap="none">
            <a:spAutoFit/>
          </a:bodyPr>
          <a:lstStyle/>
          <a:p>
            <a:r>
              <a:rPr lang="de-DE"/>
              <a:t>Treugeber</a:t>
            </a:r>
          </a:p>
        </p:txBody>
      </p:sp>
      <p:sp>
        <p:nvSpPr>
          <p:cNvPr id="1030" name="TextBox 5"/>
          <p:cNvSpPr txBox="1">
            <a:spLocks noChangeArrowheads="1"/>
          </p:cNvSpPr>
          <p:nvPr/>
        </p:nvSpPr>
        <p:spPr bwMode="auto">
          <a:xfrm>
            <a:off x="5638800" y="3276600"/>
            <a:ext cx="1365250" cy="366713"/>
          </a:xfrm>
          <a:prstGeom prst="rect">
            <a:avLst/>
          </a:prstGeom>
          <a:noFill/>
          <a:ln w="9525">
            <a:noFill/>
            <a:miter lim="800000"/>
            <a:headEnd/>
            <a:tailEnd/>
          </a:ln>
        </p:spPr>
        <p:txBody>
          <a:bodyPr wrap="none">
            <a:spAutoFit/>
          </a:bodyPr>
          <a:lstStyle/>
          <a:p>
            <a:r>
              <a:rPr lang="de-DE"/>
              <a:t>Treuhänder</a:t>
            </a:r>
          </a:p>
        </p:txBody>
      </p:sp>
      <p:sp>
        <p:nvSpPr>
          <p:cNvPr id="1031" name="TextBox 7"/>
          <p:cNvSpPr txBox="1">
            <a:spLocks noChangeArrowheads="1"/>
          </p:cNvSpPr>
          <p:nvPr/>
        </p:nvSpPr>
        <p:spPr bwMode="auto">
          <a:xfrm>
            <a:off x="3124200" y="5257800"/>
            <a:ext cx="2633663" cy="369888"/>
          </a:xfrm>
          <a:prstGeom prst="rect">
            <a:avLst/>
          </a:prstGeom>
          <a:noFill/>
          <a:ln w="9525">
            <a:noFill/>
            <a:miter lim="800000"/>
            <a:headEnd/>
            <a:tailEnd/>
          </a:ln>
        </p:spPr>
        <p:txBody>
          <a:bodyPr wrap="none">
            <a:spAutoFit/>
          </a:bodyPr>
          <a:lstStyle/>
          <a:p>
            <a:r>
              <a:rPr lang="de-DE"/>
              <a:t>   0,0   -100,200    50,50</a:t>
            </a:r>
          </a:p>
        </p:txBody>
      </p:sp>
      <p:sp>
        <p:nvSpPr>
          <p:cNvPr id="1032" name="TextBox 8"/>
          <p:cNvSpPr txBox="1">
            <a:spLocks noChangeArrowheads="1"/>
          </p:cNvSpPr>
          <p:nvPr/>
        </p:nvSpPr>
        <p:spPr bwMode="auto">
          <a:xfrm>
            <a:off x="1066800" y="2895600"/>
            <a:ext cx="1871663" cy="646113"/>
          </a:xfrm>
          <a:prstGeom prst="rect">
            <a:avLst/>
          </a:prstGeom>
          <a:noFill/>
          <a:ln w="9525">
            <a:noFill/>
            <a:miter lim="800000"/>
            <a:headEnd/>
            <a:tailEnd/>
          </a:ln>
        </p:spPr>
        <p:txBody>
          <a:bodyPr wrap="none">
            <a:spAutoFit/>
          </a:bodyPr>
          <a:lstStyle/>
          <a:p>
            <a:r>
              <a:rPr lang="de-DE"/>
              <a:t>C = Cooperation</a:t>
            </a:r>
          </a:p>
          <a:p>
            <a:r>
              <a:rPr lang="de-DE"/>
              <a:t>D = Defektion</a:t>
            </a:r>
          </a:p>
        </p:txBody>
      </p:sp>
      <p:sp>
        <p:nvSpPr>
          <p:cNvPr id="1033" name="Text Box 9"/>
          <p:cNvSpPr txBox="1">
            <a:spLocks noChangeArrowheads="1"/>
          </p:cNvSpPr>
          <p:nvPr/>
        </p:nvSpPr>
        <p:spPr bwMode="auto">
          <a:xfrm>
            <a:off x="6115050" y="3979863"/>
            <a:ext cx="2794000" cy="1465262"/>
          </a:xfrm>
          <a:prstGeom prst="rect">
            <a:avLst/>
          </a:prstGeom>
          <a:noFill/>
          <a:ln w="9525">
            <a:noFill/>
            <a:miter lim="800000"/>
            <a:headEnd/>
            <a:tailEnd/>
          </a:ln>
        </p:spPr>
        <p:txBody>
          <a:bodyPr>
            <a:spAutoFit/>
          </a:bodyPr>
          <a:lstStyle/>
          <a:p>
            <a:r>
              <a:rPr lang="en-US"/>
              <a:t>z.B. x = 100, ein ehrlicher Treuhänder zahlt die Investition von 100 zurück und teilt den Gewinn 50:50 auf.</a:t>
            </a:r>
            <a:endParaRPr lang="de-DE"/>
          </a:p>
        </p:txBody>
      </p:sp>
      <p:sp>
        <p:nvSpPr>
          <p:cNvPr id="1034" name="Text Box 10"/>
          <p:cNvSpPr txBox="1">
            <a:spLocks noChangeArrowheads="1"/>
          </p:cNvSpPr>
          <p:nvPr/>
        </p:nvSpPr>
        <p:spPr bwMode="auto">
          <a:xfrm>
            <a:off x="415925" y="5881688"/>
            <a:ext cx="4530725" cy="549275"/>
          </a:xfrm>
          <a:prstGeom prst="rect">
            <a:avLst/>
          </a:prstGeom>
          <a:noFill/>
          <a:ln w="9525">
            <a:noFill/>
            <a:miter lim="800000"/>
            <a:headEnd/>
            <a:tailEnd/>
          </a:ln>
        </p:spPr>
        <p:txBody>
          <a:bodyPr wrap="none">
            <a:spAutoFit/>
          </a:bodyPr>
          <a:lstStyle/>
          <a:p>
            <a:r>
              <a:rPr lang="en-US" sz="3000"/>
              <a:t>E = </a:t>
            </a:r>
            <a:r>
              <a:rPr lang="el-GR" sz="3000"/>
              <a:t>α</a:t>
            </a:r>
            <a:r>
              <a:rPr lang="en-US" sz="3000"/>
              <a:t> 50 + (1-</a:t>
            </a:r>
            <a:r>
              <a:rPr lang="el-GR" sz="3000"/>
              <a:t>α</a:t>
            </a:r>
            <a:r>
              <a:rPr lang="en-US" sz="3000"/>
              <a:t>)(-100) &gt; 0</a:t>
            </a:r>
            <a:endParaRPr lang="el-GR" sz="3000"/>
          </a:p>
        </p:txBody>
      </p:sp>
      <p:sp>
        <p:nvSpPr>
          <p:cNvPr id="1035" name="Text Box 11"/>
          <p:cNvSpPr txBox="1">
            <a:spLocks noChangeArrowheads="1"/>
          </p:cNvSpPr>
          <p:nvPr/>
        </p:nvSpPr>
        <p:spPr bwMode="auto">
          <a:xfrm>
            <a:off x="5354638" y="5916613"/>
            <a:ext cx="3548062" cy="549275"/>
          </a:xfrm>
          <a:prstGeom prst="rect">
            <a:avLst/>
          </a:prstGeom>
          <a:noFill/>
          <a:ln w="9525">
            <a:noFill/>
            <a:miter lim="800000"/>
            <a:headEnd/>
            <a:tailEnd/>
          </a:ln>
        </p:spPr>
        <p:txBody>
          <a:bodyPr wrap="none">
            <a:spAutoFit/>
          </a:bodyPr>
          <a:lstStyle/>
          <a:p>
            <a:r>
              <a:rPr lang="el-GR" sz="3000"/>
              <a:t>α</a:t>
            </a:r>
            <a:r>
              <a:rPr lang="en-US" sz="3000"/>
              <a:t> &gt; </a:t>
            </a:r>
            <a:r>
              <a:rPr lang="el-GR" sz="3000"/>
              <a:t>α</a:t>
            </a:r>
            <a:r>
              <a:rPr lang="en-US" sz="3000"/>
              <a:t>* = (P-S)/(R-S)</a:t>
            </a:r>
            <a:endParaRPr lang="el-GR" sz="300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DE" smtClean="0"/>
              <a:t>Soziale Dilemmata</a:t>
            </a:r>
          </a:p>
        </p:txBody>
      </p:sp>
      <p:sp>
        <p:nvSpPr>
          <p:cNvPr id="46083" name="Rectangle 3"/>
          <p:cNvSpPr>
            <a:spLocks noGrp="1" noChangeArrowheads="1"/>
          </p:cNvSpPr>
          <p:nvPr>
            <p:ph type="body" idx="1"/>
          </p:nvPr>
        </p:nvSpPr>
        <p:spPr>
          <a:xfrm>
            <a:off x="179388" y="1412875"/>
            <a:ext cx="8445500" cy="5256213"/>
          </a:xfrm>
        </p:spPr>
        <p:txBody>
          <a:bodyPr/>
          <a:lstStyle/>
          <a:p>
            <a:pPr eaLnBrk="1" hangingPunct="1"/>
            <a:r>
              <a:rPr lang="de-DE" smtClean="0"/>
              <a:t>Ähnlich Gefangenendilemma, aber auch mehr als zwei Akteure</a:t>
            </a:r>
          </a:p>
          <a:p>
            <a:pPr eaLnBrk="1" hangingPunct="1"/>
            <a:r>
              <a:rPr lang="de-DE" smtClean="0"/>
              <a:t>Selbstzerstörerische Konkurrenz, Rüstungswettlauf</a:t>
            </a:r>
          </a:p>
          <a:p>
            <a:pPr eaLnBrk="1" hangingPunct="1"/>
            <a:r>
              <a:rPr lang="en-US" smtClean="0"/>
              <a:t>Beitrag zu kollektiven Gütern: Z. B. 80 % der Deutschen befürworten  Organtrans- plantationen, aber nur 12 % haben einen Spenderausweis (“Trittbrettfahrerproblem”).</a:t>
            </a:r>
            <a:endParaRPr lang="de-DE" smtClean="0"/>
          </a:p>
          <a:p>
            <a:pPr eaLnBrk="1" hangingPunct="1"/>
            <a:r>
              <a:rPr lang="de-DE" smtClean="0"/>
              <a:t>Umweltprobleme, Übernutzung knapper Ressourcen </a:t>
            </a:r>
          </a:p>
          <a:p>
            <a:pPr eaLnBrk="1" hangingPunct="1"/>
            <a:endParaRPr lang="de-DE"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222" y="188640"/>
            <a:ext cx="8229600" cy="1143000"/>
          </a:xfrm>
        </p:spPr>
        <p:txBody>
          <a:bodyPr/>
          <a:lstStyle/>
          <a:p>
            <a:r>
              <a:rPr lang="de-DE" dirty="0" smtClean="0"/>
              <a:t>Was ist Spieltheorie?</a:t>
            </a:r>
            <a:endParaRPr lang="de-DE" dirty="0"/>
          </a:p>
        </p:txBody>
      </p:sp>
      <p:sp>
        <p:nvSpPr>
          <p:cNvPr id="3" name="Inhaltsplatzhalter 2"/>
          <p:cNvSpPr>
            <a:spLocks noGrp="1"/>
          </p:cNvSpPr>
          <p:nvPr>
            <p:ph idx="1"/>
          </p:nvPr>
        </p:nvSpPr>
        <p:spPr>
          <a:xfrm>
            <a:off x="467544" y="2027749"/>
            <a:ext cx="8229600" cy="4997152"/>
          </a:xfrm>
        </p:spPr>
        <p:txBody>
          <a:bodyPr>
            <a:normAutofit fontScale="77500" lnSpcReduction="20000"/>
          </a:bodyPr>
          <a:lstStyle/>
          <a:p>
            <a:pPr>
              <a:lnSpc>
                <a:spcPct val="120000"/>
              </a:lnSpc>
              <a:spcBef>
                <a:spcPts val="0"/>
              </a:spcBef>
              <a:spcAft>
                <a:spcPts val="1200"/>
              </a:spcAft>
            </a:pPr>
            <a:r>
              <a:rPr lang="de-DE" sz="3400" dirty="0" smtClean="0"/>
              <a:t>Roulette spielen?</a:t>
            </a:r>
          </a:p>
          <a:p>
            <a:pPr>
              <a:lnSpc>
                <a:spcPct val="120000"/>
              </a:lnSpc>
              <a:spcBef>
                <a:spcPts val="0"/>
              </a:spcBef>
            </a:pPr>
            <a:r>
              <a:rPr lang="de-DE" sz="3400" dirty="0" smtClean="0"/>
              <a:t>Eine Entscheidung für einen Zug</a:t>
            </a:r>
          </a:p>
          <a:p>
            <a:pPr marL="0" indent="0">
              <a:lnSpc>
                <a:spcPct val="120000"/>
              </a:lnSpc>
              <a:spcBef>
                <a:spcPts val="0"/>
              </a:spcBef>
              <a:buNone/>
            </a:pPr>
            <a:r>
              <a:rPr lang="de-DE" sz="3400" dirty="0"/>
              <a:t> </a:t>
            </a:r>
            <a:r>
              <a:rPr lang="de-DE" sz="3400" dirty="0" smtClean="0"/>
              <a:t>    im Schach oder bei „Stein, Schere,</a:t>
            </a:r>
          </a:p>
          <a:p>
            <a:pPr marL="0" indent="0">
              <a:lnSpc>
                <a:spcPct val="120000"/>
              </a:lnSpc>
              <a:spcBef>
                <a:spcPts val="0"/>
              </a:spcBef>
              <a:spcAft>
                <a:spcPts val="1200"/>
              </a:spcAft>
              <a:buNone/>
            </a:pPr>
            <a:r>
              <a:rPr lang="de-DE" sz="3400" dirty="0"/>
              <a:t> </a:t>
            </a:r>
            <a:r>
              <a:rPr lang="de-DE" sz="3400" dirty="0" smtClean="0"/>
              <a:t>    Papier“ treffen?</a:t>
            </a:r>
          </a:p>
          <a:p>
            <a:pPr>
              <a:lnSpc>
                <a:spcPct val="120000"/>
              </a:lnSpc>
              <a:spcBef>
                <a:spcPts val="0"/>
              </a:spcBef>
              <a:spcAft>
                <a:spcPts val="1200"/>
              </a:spcAft>
            </a:pPr>
            <a:r>
              <a:rPr lang="de-DE" sz="3400" dirty="0" smtClean="0"/>
              <a:t>Eine Therapie verordnen?</a:t>
            </a:r>
          </a:p>
          <a:p>
            <a:pPr>
              <a:lnSpc>
                <a:spcPct val="120000"/>
              </a:lnSpc>
              <a:spcBef>
                <a:spcPts val="0"/>
              </a:spcBef>
            </a:pPr>
            <a:r>
              <a:rPr lang="de-DE" sz="3400" dirty="0" smtClean="0"/>
              <a:t>Einem Privatpatienten eine                            </a:t>
            </a:r>
          </a:p>
          <a:p>
            <a:pPr marL="0" indent="0">
              <a:lnSpc>
                <a:spcPct val="120000"/>
              </a:lnSpc>
              <a:spcBef>
                <a:spcPts val="0"/>
              </a:spcBef>
              <a:buNone/>
            </a:pPr>
            <a:r>
              <a:rPr lang="de-DE" sz="3400" dirty="0"/>
              <a:t> </a:t>
            </a:r>
            <a:r>
              <a:rPr lang="de-DE" sz="3400" dirty="0" smtClean="0"/>
              <a:t>   einträgliche, aber wenig nützliche</a:t>
            </a:r>
          </a:p>
          <a:p>
            <a:pPr marL="0" indent="0">
              <a:lnSpc>
                <a:spcPct val="120000"/>
              </a:lnSpc>
              <a:spcBef>
                <a:spcPts val="0"/>
              </a:spcBef>
              <a:buNone/>
            </a:pPr>
            <a:r>
              <a:rPr lang="de-DE" sz="3400" dirty="0"/>
              <a:t> </a:t>
            </a:r>
            <a:r>
              <a:rPr lang="de-DE" sz="3400" dirty="0" smtClean="0"/>
              <a:t>   Therapie vorschlagen, die dieser</a:t>
            </a:r>
          </a:p>
          <a:p>
            <a:pPr marL="0" indent="0">
              <a:lnSpc>
                <a:spcPct val="120000"/>
              </a:lnSpc>
              <a:spcBef>
                <a:spcPts val="0"/>
              </a:spcBef>
              <a:buNone/>
            </a:pPr>
            <a:r>
              <a:rPr lang="de-DE" sz="3400" dirty="0"/>
              <a:t> </a:t>
            </a:r>
            <a:r>
              <a:rPr lang="de-DE" sz="3400" dirty="0" smtClean="0"/>
              <a:t>   ablehnen oder akzeptieren kann?</a:t>
            </a:r>
          </a:p>
          <a:p>
            <a:endParaRPr lang="de-DE" dirty="0" smtClean="0"/>
          </a:p>
          <a:p>
            <a:pPr marL="0" indent="0">
              <a:buNone/>
            </a:pPr>
            <a:r>
              <a:rPr lang="de-DE" dirty="0" smtClean="0"/>
              <a:t> </a:t>
            </a:r>
            <a:endParaRPr lang="de-DE" dirty="0"/>
          </a:p>
        </p:txBody>
      </p:sp>
      <p:sp>
        <p:nvSpPr>
          <p:cNvPr id="4" name="Textfeld 3"/>
          <p:cNvSpPr txBox="1"/>
          <p:nvPr/>
        </p:nvSpPr>
        <p:spPr>
          <a:xfrm>
            <a:off x="6384742" y="1124744"/>
            <a:ext cx="2518638" cy="830997"/>
          </a:xfrm>
          <a:prstGeom prst="rect">
            <a:avLst/>
          </a:prstGeom>
          <a:noFill/>
        </p:spPr>
        <p:txBody>
          <a:bodyPr wrap="none" rtlCol="0">
            <a:spAutoFit/>
          </a:bodyPr>
          <a:lstStyle/>
          <a:p>
            <a:r>
              <a:rPr lang="de-DE" sz="2400" dirty="0" smtClean="0"/>
              <a:t>Im Sinne der Spiel-</a:t>
            </a:r>
          </a:p>
          <a:p>
            <a:r>
              <a:rPr lang="de-DE" sz="2400" dirty="0" err="1"/>
              <a:t>t</a:t>
            </a:r>
            <a:r>
              <a:rPr lang="de-DE" sz="2400" dirty="0" err="1" smtClean="0"/>
              <a:t>heorie</a:t>
            </a:r>
            <a:r>
              <a:rPr lang="de-DE" sz="2400" dirty="0" smtClean="0"/>
              <a:t>:</a:t>
            </a:r>
            <a:endParaRPr lang="de-DE" sz="2400" dirty="0"/>
          </a:p>
        </p:txBody>
      </p:sp>
      <p:sp>
        <p:nvSpPr>
          <p:cNvPr id="5" name="Textfeld 4"/>
          <p:cNvSpPr txBox="1"/>
          <p:nvPr/>
        </p:nvSpPr>
        <p:spPr>
          <a:xfrm>
            <a:off x="6351442" y="2103239"/>
            <a:ext cx="1429430" cy="461665"/>
          </a:xfrm>
          <a:prstGeom prst="rect">
            <a:avLst/>
          </a:prstGeom>
          <a:noFill/>
        </p:spPr>
        <p:txBody>
          <a:bodyPr wrap="none" rtlCol="0">
            <a:spAutoFit/>
          </a:bodyPr>
          <a:lstStyle/>
          <a:p>
            <a:r>
              <a:rPr lang="de-DE" sz="2400" b="1" dirty="0" smtClean="0"/>
              <a:t>Kein Spiel</a:t>
            </a:r>
            <a:endParaRPr lang="de-DE" sz="2400" b="1" dirty="0"/>
          </a:p>
        </p:txBody>
      </p:sp>
      <p:sp>
        <p:nvSpPr>
          <p:cNvPr id="6" name="Textfeld 5"/>
          <p:cNvSpPr txBox="1"/>
          <p:nvPr/>
        </p:nvSpPr>
        <p:spPr>
          <a:xfrm>
            <a:off x="6351442" y="2624892"/>
            <a:ext cx="1261884" cy="461665"/>
          </a:xfrm>
          <a:prstGeom prst="rect">
            <a:avLst/>
          </a:prstGeom>
          <a:noFill/>
        </p:spPr>
        <p:txBody>
          <a:bodyPr wrap="none" rtlCol="0">
            <a:spAutoFit/>
          </a:bodyPr>
          <a:lstStyle/>
          <a:p>
            <a:r>
              <a:rPr lang="de-DE" sz="2400" b="1" dirty="0" smtClean="0"/>
              <a:t>Ein Spiel</a:t>
            </a:r>
            <a:endParaRPr lang="de-DE" sz="2400" b="1" dirty="0"/>
          </a:p>
        </p:txBody>
      </p:sp>
      <p:sp>
        <p:nvSpPr>
          <p:cNvPr id="7" name="Textfeld 6"/>
          <p:cNvSpPr txBox="1"/>
          <p:nvPr/>
        </p:nvSpPr>
        <p:spPr>
          <a:xfrm>
            <a:off x="6409428" y="4501657"/>
            <a:ext cx="1261884" cy="461665"/>
          </a:xfrm>
          <a:prstGeom prst="rect">
            <a:avLst/>
          </a:prstGeom>
          <a:noFill/>
        </p:spPr>
        <p:txBody>
          <a:bodyPr wrap="none" rtlCol="0">
            <a:spAutoFit/>
          </a:bodyPr>
          <a:lstStyle/>
          <a:p>
            <a:r>
              <a:rPr lang="de-DE" sz="2400" b="1" dirty="0" smtClean="0"/>
              <a:t>Ein Spiel</a:t>
            </a:r>
            <a:endParaRPr lang="de-DE" sz="2400" b="1" dirty="0"/>
          </a:p>
        </p:txBody>
      </p:sp>
      <p:sp>
        <p:nvSpPr>
          <p:cNvPr id="8" name="Textfeld 7"/>
          <p:cNvSpPr txBox="1"/>
          <p:nvPr/>
        </p:nvSpPr>
        <p:spPr>
          <a:xfrm>
            <a:off x="6409428" y="3907478"/>
            <a:ext cx="1429430" cy="461665"/>
          </a:xfrm>
          <a:prstGeom prst="rect">
            <a:avLst/>
          </a:prstGeom>
          <a:noFill/>
        </p:spPr>
        <p:txBody>
          <a:bodyPr wrap="none" rtlCol="0">
            <a:spAutoFit/>
          </a:bodyPr>
          <a:lstStyle/>
          <a:p>
            <a:r>
              <a:rPr lang="de-DE" sz="2400" b="1" dirty="0" smtClean="0"/>
              <a:t>Kein Spiel</a:t>
            </a:r>
            <a:endParaRPr lang="de-DE" sz="2400" b="1" dirty="0"/>
          </a:p>
        </p:txBody>
      </p:sp>
    </p:spTree>
    <p:extLst>
      <p:ext uri="{BB962C8B-B14F-4D97-AF65-F5344CB8AC3E}">
        <p14:creationId xmlns:p14="http://schemas.microsoft.com/office/powerpoint/2010/main" val="1208630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5"/>
          <p:cNvPicPr>
            <a:picLocks noChangeAspect="1" noChangeArrowheads="1"/>
          </p:cNvPicPr>
          <p:nvPr/>
        </p:nvPicPr>
        <p:blipFill>
          <a:blip r:embed="rId3" cstate="print"/>
          <a:srcRect/>
          <a:stretch>
            <a:fillRect/>
          </a:stretch>
        </p:blipFill>
        <p:spPr bwMode="auto">
          <a:xfrm>
            <a:off x="5334000" y="609600"/>
            <a:ext cx="2651125" cy="5551488"/>
          </a:xfrm>
          <a:prstGeom prst="rect">
            <a:avLst/>
          </a:prstGeom>
          <a:noFill/>
          <a:ln w="9525">
            <a:noFill/>
            <a:miter lim="800000"/>
            <a:headEnd/>
            <a:tailEnd/>
          </a:ln>
        </p:spPr>
      </p:pic>
      <p:sp>
        <p:nvSpPr>
          <p:cNvPr id="47107" name="Text Box 6"/>
          <p:cNvSpPr txBox="1">
            <a:spLocks noChangeArrowheads="1"/>
          </p:cNvSpPr>
          <p:nvPr/>
        </p:nvSpPr>
        <p:spPr bwMode="auto">
          <a:xfrm>
            <a:off x="533400" y="1295400"/>
            <a:ext cx="4502150" cy="4486275"/>
          </a:xfrm>
          <a:prstGeom prst="rect">
            <a:avLst/>
          </a:prstGeom>
          <a:noFill/>
          <a:ln w="9525">
            <a:noFill/>
            <a:miter lim="800000"/>
            <a:headEnd/>
            <a:tailEnd/>
          </a:ln>
        </p:spPr>
        <p:txBody>
          <a:bodyPr wrap="none">
            <a:spAutoFit/>
          </a:bodyPr>
          <a:lstStyle/>
          <a:p>
            <a:r>
              <a:rPr lang="en-US"/>
              <a:t>f = Anzahl der Autos auf einer Strecke.</a:t>
            </a:r>
          </a:p>
          <a:p>
            <a:r>
              <a:rPr lang="en-US"/>
              <a:t>Fahrzeit an den Pfeilen in Minuten.</a:t>
            </a:r>
          </a:p>
          <a:p>
            <a:endParaRPr lang="en-US"/>
          </a:p>
          <a:p>
            <a:r>
              <a:rPr lang="en-US"/>
              <a:t>Sechs Autos fahren von A nach D.</a:t>
            </a:r>
          </a:p>
          <a:p>
            <a:r>
              <a:rPr lang="en-US"/>
              <a:t>Im Gleichgewicht beträgt die Fahrzeit</a:t>
            </a:r>
          </a:p>
          <a:p>
            <a:r>
              <a:rPr lang="en-US"/>
              <a:t>für jedes Auto 83 Minuten. </a:t>
            </a:r>
          </a:p>
          <a:p>
            <a:endParaRPr lang="en-US"/>
          </a:p>
          <a:p>
            <a:r>
              <a:rPr lang="en-US"/>
              <a:t>Der Stadtrat beschliesst, eine Entlastungs-</a:t>
            </a:r>
          </a:p>
          <a:p>
            <a:r>
              <a:rPr lang="en-US"/>
              <a:t>Strasse von B nach C mit Fahrzeit f + 10</a:t>
            </a:r>
          </a:p>
          <a:p>
            <a:r>
              <a:rPr lang="en-US"/>
              <a:t>zu bauen.</a:t>
            </a:r>
          </a:p>
          <a:p>
            <a:endParaRPr lang="en-US"/>
          </a:p>
          <a:p>
            <a:r>
              <a:rPr lang="en-US"/>
              <a:t>Jetzt gibt es drei Routen: ABD, ACD und </a:t>
            </a:r>
          </a:p>
          <a:p>
            <a:r>
              <a:rPr lang="en-US"/>
              <a:t>ABCD.</a:t>
            </a:r>
          </a:p>
          <a:p>
            <a:endParaRPr lang="en-US"/>
          </a:p>
          <a:p>
            <a:r>
              <a:rPr lang="en-US"/>
              <a:t>Was passiert im neuen Gleichgewicht? </a:t>
            </a:r>
          </a:p>
          <a:p>
            <a:r>
              <a:rPr lang="en-US"/>
              <a:t>  </a:t>
            </a:r>
            <a:endParaRPr lang="de-DE"/>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0" name="Picture 4"/>
          <p:cNvPicPr>
            <a:picLocks noChangeAspect="1" noChangeArrowheads="1"/>
          </p:cNvPicPr>
          <p:nvPr/>
        </p:nvPicPr>
        <p:blipFill>
          <a:blip r:embed="rId3" cstate="print"/>
          <a:srcRect/>
          <a:stretch>
            <a:fillRect/>
          </a:stretch>
        </p:blipFill>
        <p:spPr bwMode="auto">
          <a:xfrm>
            <a:off x="2895600" y="762000"/>
            <a:ext cx="5465763" cy="5208588"/>
          </a:xfrm>
          <a:prstGeom prst="rect">
            <a:avLst/>
          </a:prstGeom>
          <a:noFill/>
          <a:ln w="9525">
            <a:noFill/>
            <a:miter lim="800000"/>
            <a:headEnd/>
            <a:tailEnd/>
          </a:ln>
        </p:spPr>
      </p:pic>
      <p:sp>
        <p:nvSpPr>
          <p:cNvPr id="48131" name="Text Box 5"/>
          <p:cNvSpPr txBox="1">
            <a:spLocks noChangeArrowheads="1"/>
          </p:cNvSpPr>
          <p:nvPr/>
        </p:nvSpPr>
        <p:spPr bwMode="auto">
          <a:xfrm>
            <a:off x="4114800" y="6324600"/>
            <a:ext cx="4057650" cy="366713"/>
          </a:xfrm>
          <a:prstGeom prst="rect">
            <a:avLst/>
          </a:prstGeom>
          <a:noFill/>
          <a:ln w="9525">
            <a:noFill/>
            <a:miter lim="800000"/>
            <a:headEnd/>
            <a:tailEnd/>
          </a:ln>
        </p:spPr>
        <p:txBody>
          <a:bodyPr wrap="none">
            <a:spAutoFit/>
          </a:bodyPr>
          <a:lstStyle/>
          <a:p>
            <a:r>
              <a:rPr lang="en-US"/>
              <a:t>Braess 1968, Grafik nach Pöppe 1992</a:t>
            </a:r>
            <a:endParaRPr lang="de-DE"/>
          </a:p>
        </p:txBody>
      </p:sp>
      <p:sp>
        <p:nvSpPr>
          <p:cNvPr id="48132" name="Text Box 6"/>
          <p:cNvSpPr txBox="1">
            <a:spLocks noChangeArrowheads="1"/>
          </p:cNvSpPr>
          <p:nvPr/>
        </p:nvSpPr>
        <p:spPr bwMode="auto">
          <a:xfrm>
            <a:off x="381000" y="1143000"/>
            <a:ext cx="3557588" cy="457200"/>
          </a:xfrm>
          <a:prstGeom prst="rect">
            <a:avLst/>
          </a:prstGeom>
          <a:noFill/>
          <a:ln w="9525">
            <a:noFill/>
            <a:miter lim="800000"/>
            <a:headEnd/>
            <a:tailEnd/>
          </a:ln>
        </p:spPr>
        <p:txBody>
          <a:bodyPr wrap="none">
            <a:spAutoFit/>
          </a:bodyPr>
          <a:lstStyle/>
          <a:p>
            <a:r>
              <a:rPr lang="en-US" sz="2400"/>
              <a:t>Das Paradox von Braess</a:t>
            </a:r>
            <a:endParaRPr lang="de-DE" sz="2400"/>
          </a:p>
        </p:txBody>
      </p:sp>
      <p:sp>
        <p:nvSpPr>
          <p:cNvPr id="48133" name="Text Box 7"/>
          <p:cNvSpPr txBox="1">
            <a:spLocks noChangeArrowheads="1"/>
          </p:cNvSpPr>
          <p:nvPr/>
        </p:nvSpPr>
        <p:spPr bwMode="auto">
          <a:xfrm>
            <a:off x="228600" y="2209800"/>
            <a:ext cx="2787650" cy="3662363"/>
          </a:xfrm>
          <a:prstGeom prst="rect">
            <a:avLst/>
          </a:prstGeom>
          <a:noFill/>
          <a:ln w="9525">
            <a:noFill/>
            <a:miter lim="800000"/>
            <a:headEnd/>
            <a:tailEnd/>
          </a:ln>
        </p:spPr>
        <p:txBody>
          <a:bodyPr wrap="none">
            <a:spAutoFit/>
          </a:bodyPr>
          <a:lstStyle/>
          <a:p>
            <a:r>
              <a:rPr lang="en-US"/>
              <a:t>Im neuen Gleichgewicht</a:t>
            </a:r>
          </a:p>
          <a:p>
            <a:r>
              <a:rPr lang="en-US"/>
              <a:t>beträgt die Fahrzeit für</a:t>
            </a:r>
          </a:p>
          <a:p>
            <a:r>
              <a:rPr lang="en-US"/>
              <a:t>alle Autos 92 Minuten!</a:t>
            </a:r>
          </a:p>
          <a:p>
            <a:endParaRPr lang="en-US"/>
          </a:p>
          <a:p>
            <a:pPr>
              <a:buFontTx/>
              <a:buChar char="•"/>
            </a:pPr>
            <a:r>
              <a:rPr lang="en-US"/>
              <a:t>Obwohl eine neue Alter-</a:t>
            </a:r>
          </a:p>
          <a:p>
            <a:r>
              <a:rPr lang="en-US"/>
              <a:t> native geschaffen wurde.</a:t>
            </a:r>
          </a:p>
          <a:p>
            <a:pPr>
              <a:buFontTx/>
              <a:buChar char="•"/>
            </a:pPr>
            <a:endParaRPr lang="en-US"/>
          </a:p>
          <a:p>
            <a:pPr>
              <a:buFontTx/>
              <a:buChar char="•"/>
            </a:pPr>
            <a:r>
              <a:rPr lang="en-US"/>
              <a:t>Und keine neuen Autos</a:t>
            </a:r>
          </a:p>
          <a:p>
            <a:r>
              <a:rPr lang="en-US"/>
              <a:t> hinzugekommen sind.</a:t>
            </a:r>
          </a:p>
          <a:p>
            <a:endParaRPr lang="en-US"/>
          </a:p>
          <a:p>
            <a:r>
              <a:rPr lang="en-US"/>
              <a:t>Das Braess-Paradox ist</a:t>
            </a:r>
          </a:p>
          <a:p>
            <a:r>
              <a:rPr lang="en-US"/>
              <a:t>eine Variante des Ge-</a:t>
            </a:r>
          </a:p>
          <a:p>
            <a:r>
              <a:rPr lang="en-US"/>
              <a:t>fangenendilemmas.  </a:t>
            </a:r>
            <a:endParaRPr lang="de-DE"/>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68313" y="692150"/>
            <a:ext cx="8229600" cy="1143000"/>
          </a:xfrm>
        </p:spPr>
        <p:txBody>
          <a:bodyPr/>
          <a:lstStyle/>
          <a:p>
            <a:pPr eaLnBrk="1" hangingPunct="1"/>
            <a:r>
              <a:rPr lang="de-CH" sz="3200" b="1" smtClean="0"/>
              <a:t>Shubik (1971): 1-$-Auktion</a:t>
            </a:r>
            <a:endParaRPr lang="en-US" sz="3200" b="1" smtClean="0"/>
          </a:p>
        </p:txBody>
      </p:sp>
      <p:sp>
        <p:nvSpPr>
          <p:cNvPr id="49155" name="Text Box 4"/>
          <p:cNvSpPr txBox="1">
            <a:spLocks noChangeArrowheads="1"/>
          </p:cNvSpPr>
          <p:nvPr/>
        </p:nvSpPr>
        <p:spPr bwMode="auto">
          <a:xfrm>
            <a:off x="611188" y="2276475"/>
            <a:ext cx="7993062" cy="3081338"/>
          </a:xfrm>
          <a:prstGeom prst="rect">
            <a:avLst/>
          </a:prstGeom>
          <a:noFill/>
          <a:ln w="9525">
            <a:noFill/>
            <a:miter lim="800000"/>
            <a:headEnd/>
            <a:tailEnd/>
          </a:ln>
        </p:spPr>
        <p:txBody>
          <a:bodyPr>
            <a:spAutoFit/>
          </a:bodyPr>
          <a:lstStyle/>
          <a:p>
            <a:pPr marL="3657600" indent="-3657600"/>
            <a:r>
              <a:rPr lang="en-GB" sz="2800"/>
              <a:t>„Englische“ Auktion: 	Offen, ansteigend, das    höchste Gebot gewinnt.</a:t>
            </a:r>
          </a:p>
          <a:p>
            <a:pPr marL="3657600" indent="-3657600"/>
            <a:endParaRPr lang="en-GB" sz="2800"/>
          </a:p>
          <a:p>
            <a:pPr marL="3657600" indent="-3657600"/>
            <a:r>
              <a:rPr lang="en-GB" sz="2800"/>
              <a:t>Nur eine Ausnahme: 	Der zweithöchste Bieter muss ebenfalls für sein Gebot zahlen, erhält aber nicht die Ware.</a:t>
            </a:r>
            <a:endParaRPr lang="en-US" sz="280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fr-FR" sz="3200" b="1" smtClean="0"/>
              <a:t>        X oder Y? </a:t>
            </a:r>
            <a:r>
              <a:rPr lang="fr-FR" sz="3200" smtClean="0"/>
              <a:t>(Rapoport)</a:t>
            </a:r>
            <a:r>
              <a:rPr lang="en-US" smtClean="0"/>
              <a:t> </a:t>
            </a:r>
          </a:p>
        </p:txBody>
      </p:sp>
      <p:sp>
        <p:nvSpPr>
          <p:cNvPr id="50179" name="Rectangle 3"/>
          <p:cNvSpPr>
            <a:spLocks noGrp="1" noChangeArrowheads="1"/>
          </p:cNvSpPr>
          <p:nvPr>
            <p:ph type="body" idx="4294967295"/>
          </p:nvPr>
        </p:nvSpPr>
        <p:spPr>
          <a:xfrm>
            <a:off x="457200" y="1600200"/>
            <a:ext cx="8229600" cy="1397000"/>
          </a:xfrm>
        </p:spPr>
        <p:txBody>
          <a:bodyPr/>
          <a:lstStyle/>
          <a:p>
            <a:pPr eaLnBrk="1" hangingPunct="1">
              <a:buFontTx/>
              <a:buNone/>
            </a:pPr>
            <a:r>
              <a:rPr lang="en-GB" sz="2800" smtClean="0"/>
              <a:t>Sie haben die Wahl zwischen  X oder Y</a:t>
            </a:r>
            <a:r>
              <a:rPr lang="en-GB" smtClean="0"/>
              <a:t> </a:t>
            </a:r>
            <a:endParaRPr lang="en-US" smtClean="0"/>
          </a:p>
        </p:txBody>
      </p:sp>
      <p:sp>
        <p:nvSpPr>
          <p:cNvPr id="50180" name="Rectangle 4"/>
          <p:cNvSpPr>
            <a:spLocks noChangeArrowheads="1"/>
          </p:cNvSpPr>
          <p:nvPr/>
        </p:nvSpPr>
        <p:spPr bwMode="auto">
          <a:xfrm>
            <a:off x="533400" y="1600200"/>
            <a:ext cx="6324600" cy="576263"/>
          </a:xfrm>
          <a:prstGeom prst="rect">
            <a:avLst/>
          </a:prstGeom>
          <a:noFill/>
          <a:ln w="9525">
            <a:solidFill>
              <a:schemeClr val="tx1"/>
            </a:solidFill>
            <a:miter lim="800000"/>
            <a:headEnd/>
            <a:tailEnd/>
          </a:ln>
        </p:spPr>
        <p:txBody>
          <a:bodyPr wrap="none" anchor="ctr"/>
          <a:lstStyle/>
          <a:p>
            <a:endParaRPr lang="de-CH"/>
          </a:p>
        </p:txBody>
      </p:sp>
      <p:sp>
        <p:nvSpPr>
          <p:cNvPr id="50181" name="Text Box 5"/>
          <p:cNvSpPr txBox="1">
            <a:spLocks noChangeArrowheads="1"/>
          </p:cNvSpPr>
          <p:nvPr/>
        </p:nvSpPr>
        <p:spPr bwMode="auto">
          <a:xfrm>
            <a:off x="228600" y="2636838"/>
            <a:ext cx="3983038" cy="2227262"/>
          </a:xfrm>
          <a:prstGeom prst="rect">
            <a:avLst/>
          </a:prstGeom>
          <a:noFill/>
          <a:ln w="9525">
            <a:noFill/>
            <a:miter lim="800000"/>
            <a:headEnd/>
            <a:tailEnd/>
          </a:ln>
        </p:spPr>
        <p:txBody>
          <a:bodyPr>
            <a:spAutoFit/>
          </a:bodyPr>
          <a:lstStyle/>
          <a:p>
            <a:r>
              <a:rPr lang="en-GB" sz="2800"/>
              <a:t>Auszahlung für X-Wahl</a:t>
            </a:r>
          </a:p>
          <a:p>
            <a:r>
              <a:rPr lang="en-GB" sz="2800"/>
              <a:t>A</a:t>
            </a:r>
            <a:r>
              <a:rPr lang="en-GB" sz="2800" baseline="-25000"/>
              <a:t>X</a:t>
            </a:r>
            <a:r>
              <a:rPr lang="en-GB" sz="2800"/>
              <a:t> = 2∙x</a:t>
            </a:r>
          </a:p>
          <a:p>
            <a:r>
              <a:rPr lang="en-US" sz="2800"/>
              <a:t/>
            </a:r>
            <a:br>
              <a:rPr lang="en-US" sz="2800"/>
            </a:br>
            <a:r>
              <a:rPr lang="en-US" sz="2800"/>
              <a:t>Auszahlung für Y-Wahl</a:t>
            </a:r>
          </a:p>
          <a:p>
            <a:r>
              <a:rPr lang="en-GB" sz="2800"/>
              <a:t>A</a:t>
            </a:r>
            <a:r>
              <a:rPr lang="en-GB" sz="2800" baseline="-25000"/>
              <a:t>Y</a:t>
            </a:r>
            <a:r>
              <a:rPr lang="en-GB" sz="2800"/>
              <a:t> = 3∙x + 3</a:t>
            </a:r>
            <a:endParaRPr lang="en-US" sz="2800"/>
          </a:p>
        </p:txBody>
      </p:sp>
      <p:sp>
        <p:nvSpPr>
          <p:cNvPr id="50182" name="Text Box 6"/>
          <p:cNvSpPr txBox="1">
            <a:spLocks noChangeArrowheads="1"/>
          </p:cNvSpPr>
          <p:nvPr/>
        </p:nvSpPr>
        <p:spPr bwMode="auto">
          <a:xfrm>
            <a:off x="5111750" y="3429000"/>
            <a:ext cx="4032250" cy="946150"/>
          </a:xfrm>
          <a:prstGeom prst="rect">
            <a:avLst/>
          </a:prstGeom>
          <a:noFill/>
          <a:ln w="9525">
            <a:noFill/>
            <a:miter lim="800000"/>
            <a:headEnd/>
            <a:tailEnd/>
          </a:ln>
        </p:spPr>
        <p:txBody>
          <a:bodyPr>
            <a:spAutoFit/>
          </a:bodyPr>
          <a:lstStyle/>
          <a:p>
            <a:pPr>
              <a:spcBef>
                <a:spcPct val="50000"/>
              </a:spcBef>
            </a:pPr>
            <a:r>
              <a:rPr lang="en-GB" sz="2800"/>
              <a:t>x = Anzahl der Per- sonen, die X wählen</a:t>
            </a:r>
            <a:endParaRPr lang="en-US" sz="2800"/>
          </a:p>
        </p:txBody>
      </p:sp>
      <p:sp>
        <p:nvSpPr>
          <p:cNvPr id="50183" name="Line 7"/>
          <p:cNvSpPr>
            <a:spLocks noChangeShapeType="1"/>
          </p:cNvSpPr>
          <p:nvPr/>
        </p:nvSpPr>
        <p:spPr bwMode="auto">
          <a:xfrm>
            <a:off x="2700338" y="3429000"/>
            <a:ext cx="2232025" cy="215900"/>
          </a:xfrm>
          <a:prstGeom prst="line">
            <a:avLst/>
          </a:prstGeom>
          <a:noFill/>
          <a:ln w="9525">
            <a:solidFill>
              <a:schemeClr val="tx1"/>
            </a:solidFill>
            <a:round/>
            <a:headEnd/>
            <a:tailEnd type="triangle" w="med" len="med"/>
          </a:ln>
        </p:spPr>
        <p:txBody>
          <a:bodyPr/>
          <a:lstStyle/>
          <a:p>
            <a:endParaRPr lang="de-CH"/>
          </a:p>
        </p:txBody>
      </p:sp>
      <p:sp>
        <p:nvSpPr>
          <p:cNvPr id="50184" name="Line 8"/>
          <p:cNvSpPr>
            <a:spLocks noChangeShapeType="1"/>
          </p:cNvSpPr>
          <p:nvPr/>
        </p:nvSpPr>
        <p:spPr bwMode="auto">
          <a:xfrm flipV="1">
            <a:off x="2771775" y="4149725"/>
            <a:ext cx="2160588" cy="431800"/>
          </a:xfrm>
          <a:prstGeom prst="line">
            <a:avLst/>
          </a:prstGeom>
          <a:noFill/>
          <a:ln w="9525">
            <a:solidFill>
              <a:schemeClr val="tx1"/>
            </a:solidFill>
            <a:round/>
            <a:headEnd/>
            <a:tailEnd type="triangle" w="med" len="med"/>
          </a:ln>
        </p:spPr>
        <p:txBody>
          <a:bodyPr/>
          <a:lstStyle/>
          <a:p>
            <a:endParaRPr lang="de-CH"/>
          </a:p>
        </p:txBody>
      </p:sp>
      <p:sp>
        <p:nvSpPr>
          <p:cNvPr id="50185" name="Text Box 9"/>
          <p:cNvSpPr txBox="1">
            <a:spLocks noChangeArrowheads="1"/>
          </p:cNvSpPr>
          <p:nvPr/>
        </p:nvSpPr>
        <p:spPr bwMode="auto">
          <a:xfrm>
            <a:off x="395288" y="5157788"/>
            <a:ext cx="7848600" cy="1373187"/>
          </a:xfrm>
          <a:prstGeom prst="rect">
            <a:avLst/>
          </a:prstGeom>
          <a:noFill/>
          <a:ln w="9525">
            <a:noFill/>
            <a:miter lim="800000"/>
            <a:headEnd/>
            <a:tailEnd/>
          </a:ln>
        </p:spPr>
        <p:txBody>
          <a:bodyPr>
            <a:spAutoFit/>
          </a:bodyPr>
          <a:lstStyle/>
          <a:p>
            <a:r>
              <a:rPr lang="en-GB" sz="2800"/>
              <a:t>Beispiel: </a:t>
            </a:r>
            <a:endParaRPr lang="de-DE" sz="2800"/>
          </a:p>
          <a:p>
            <a:r>
              <a:rPr lang="de-DE" sz="2800"/>
              <a:t>20 Spieler, 10 wählen X</a:t>
            </a:r>
          </a:p>
          <a:p>
            <a:r>
              <a:rPr lang="en-GB" sz="2800"/>
              <a:t>A</a:t>
            </a:r>
            <a:r>
              <a:rPr lang="en-GB" sz="2800" baseline="-25000"/>
              <a:t>X</a:t>
            </a:r>
            <a:r>
              <a:rPr lang="en-GB" sz="2800"/>
              <a:t> = 20, A</a:t>
            </a:r>
            <a:r>
              <a:rPr lang="en-GB" sz="2800" baseline="-25000"/>
              <a:t>Y</a:t>
            </a:r>
            <a:r>
              <a:rPr lang="en-GB" sz="2800"/>
              <a:t> = 33</a:t>
            </a:r>
            <a:endParaRPr lang="en-US" sz="2800"/>
          </a:p>
        </p:txBody>
      </p:sp>
      <p:sp>
        <p:nvSpPr>
          <p:cNvPr id="50186" name="Rectangle 10"/>
          <p:cNvSpPr>
            <a:spLocks noChangeArrowheads="1"/>
          </p:cNvSpPr>
          <p:nvPr/>
        </p:nvSpPr>
        <p:spPr bwMode="auto">
          <a:xfrm>
            <a:off x="5148263" y="3500438"/>
            <a:ext cx="3671887" cy="865187"/>
          </a:xfrm>
          <a:prstGeom prst="rect">
            <a:avLst/>
          </a:prstGeom>
          <a:noFill/>
          <a:ln w="9525">
            <a:solidFill>
              <a:schemeClr val="tx1"/>
            </a:solidFill>
            <a:miter lim="800000"/>
            <a:headEnd/>
            <a:tailEnd/>
          </a:ln>
        </p:spPr>
        <p:txBody>
          <a:bodyPr wrap="none" anchor="ctr"/>
          <a:lstStyle/>
          <a:p>
            <a:endParaRPr lang="de-CH"/>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274638"/>
            <a:ext cx="8229600" cy="850900"/>
          </a:xfrm>
        </p:spPr>
        <p:txBody>
          <a:bodyPr/>
          <a:lstStyle/>
          <a:p>
            <a:pPr eaLnBrk="1" hangingPunct="1"/>
            <a:r>
              <a:rPr lang="it-IT" sz="3200" b="1" smtClean="0"/>
              <a:t> N-Personen-Gefangenendilemma (N-GD)</a:t>
            </a:r>
            <a:r>
              <a:rPr lang="en-US" sz="4800" smtClean="0"/>
              <a:t> </a:t>
            </a:r>
          </a:p>
        </p:txBody>
      </p:sp>
      <p:sp>
        <p:nvSpPr>
          <p:cNvPr id="51203" name="Rectangle 3"/>
          <p:cNvSpPr>
            <a:spLocks noGrp="1" noChangeArrowheads="1"/>
          </p:cNvSpPr>
          <p:nvPr>
            <p:ph type="body" sz="half" idx="4294967295"/>
          </p:nvPr>
        </p:nvSpPr>
        <p:spPr>
          <a:xfrm>
            <a:off x="395288" y="1268413"/>
            <a:ext cx="4038600" cy="533400"/>
          </a:xfrm>
        </p:spPr>
        <p:txBody>
          <a:bodyPr/>
          <a:lstStyle/>
          <a:p>
            <a:pPr eaLnBrk="1" hangingPunct="1">
              <a:buFontTx/>
              <a:buNone/>
            </a:pPr>
            <a:r>
              <a:rPr lang="de-DE" sz="2400" smtClean="0"/>
              <a:t>A</a:t>
            </a:r>
            <a:r>
              <a:rPr lang="de-DE" sz="2400" baseline="-25000" smtClean="0"/>
              <a:t>X</a:t>
            </a:r>
            <a:r>
              <a:rPr lang="de-DE" sz="2400" smtClean="0"/>
              <a:t> = 2</a:t>
            </a:r>
            <a:r>
              <a:rPr lang="en-GB" sz="2400" smtClean="0"/>
              <a:t>۰</a:t>
            </a:r>
            <a:r>
              <a:rPr lang="de-DE" sz="2400" smtClean="0"/>
              <a:t>x	A</a:t>
            </a:r>
            <a:r>
              <a:rPr lang="de-DE" sz="2400" baseline="-25000" smtClean="0"/>
              <a:t>Y</a:t>
            </a:r>
            <a:r>
              <a:rPr lang="de-DE" sz="2400" smtClean="0"/>
              <a:t> = 3</a:t>
            </a:r>
            <a:r>
              <a:rPr lang="en-GB" sz="2400" smtClean="0"/>
              <a:t>۰</a:t>
            </a:r>
            <a:r>
              <a:rPr lang="de-DE" sz="2400" smtClean="0"/>
              <a:t>x+3</a:t>
            </a:r>
            <a:endParaRPr lang="en-US" sz="2400" smtClean="0"/>
          </a:p>
        </p:txBody>
      </p:sp>
      <p:graphicFrame>
        <p:nvGraphicFramePr>
          <p:cNvPr id="56324" name="Group 4"/>
          <p:cNvGraphicFramePr>
            <a:graphicFrameLocks noGrp="1"/>
          </p:cNvGraphicFramePr>
          <p:nvPr>
            <p:ph sz="half" idx="4294967295"/>
          </p:nvPr>
        </p:nvGraphicFramePr>
        <p:xfrm>
          <a:off x="539750" y="1557338"/>
          <a:ext cx="8208963" cy="1878013"/>
        </p:xfrm>
        <a:graphic>
          <a:graphicData uri="http://schemas.openxmlformats.org/drawingml/2006/table">
            <a:tbl>
              <a:tblPr/>
              <a:tblGrid>
                <a:gridCol w="1152525"/>
                <a:gridCol w="576263"/>
                <a:gridCol w="574675"/>
                <a:gridCol w="576262"/>
                <a:gridCol w="576263"/>
                <a:gridCol w="1655762"/>
                <a:gridCol w="720725"/>
                <a:gridCol w="792163"/>
                <a:gridCol w="1584325"/>
              </a:tblGrid>
              <a:tr h="869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18</a:t>
                      </a: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19</a:t>
                      </a:r>
                    </a:p>
                  </a:txBody>
                  <a:tcPr marL="0" marR="0" marT="0" marB="0"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andere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400" b="0" i="0" u="none" strike="noStrike" cap="none" normalizeH="0" baseline="0" smtClean="0">
                          <a:ln>
                            <a:noFill/>
                          </a:ln>
                          <a:solidFill>
                            <a:schemeClr val="tx1"/>
                          </a:solidFill>
                          <a:effectLst/>
                          <a:latin typeface="Arial" charset="0"/>
                          <a:cs typeface="Arial" charset="0"/>
                        </a:rPr>
                        <a:t>X-Spieler</a:t>
                      </a:r>
                      <a:r>
                        <a:rPr kumimoji="0" lang="en-US" sz="2400" b="0" i="0" u="none" strike="noStrike" cap="none" normalizeH="0" baseline="0" smtClean="0">
                          <a:ln>
                            <a:noFill/>
                          </a:ln>
                          <a:solidFill>
                            <a:schemeClr val="tx1"/>
                          </a:solidFill>
                          <a:effectLst/>
                          <a:latin typeface="Arial" charset="0"/>
                          <a:cs typeface="Arial" charset="0"/>
                        </a:rPr>
                        <a:t> </a:t>
                      </a:r>
                    </a:p>
                  </a:txBody>
                  <a:tcPr marL="0" marR="0" marT="0" marB="0" horzOverflow="overflow">
                    <a:lnL>
                      <a:noFill/>
                    </a:lnL>
                    <a:lnR>
                      <a:noFill/>
                    </a:lnR>
                    <a:lnT>
                      <a:noFill/>
                    </a:lnT>
                    <a:lnB>
                      <a:noFill/>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Arial" charset="0"/>
                          <a:cs typeface="Arial" charset="0"/>
                        </a:rPr>
                        <a:t>C = X</a:t>
                      </a:r>
                      <a:r>
                        <a:rPr kumimoji="0" lang="en-US" sz="2400" b="0" i="0" u="none" strike="noStrike" cap="none" normalizeH="0" baseline="0" smtClean="0">
                          <a:ln>
                            <a:noFill/>
                          </a:ln>
                          <a:solidFill>
                            <a:schemeClr val="tx1"/>
                          </a:solidFill>
                          <a:effectLst/>
                          <a:latin typeface="Arial" charset="0"/>
                          <a:cs typeface="Arial" charset="0"/>
                        </a:rPr>
                        <a:t> </a:t>
                      </a:r>
                    </a:p>
                  </a:txBody>
                  <a:tcPr marL="0" marR="0" marT="0" marB="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8</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FF00"/>
                          </a:solidFill>
                          <a:effectLst/>
                          <a:latin typeface="Arial" charset="0"/>
                          <a:cs typeface="Arial" charset="0"/>
                        </a:rPr>
                        <a:t>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Arial" charset="0"/>
                          <a:cs typeface="Arial" charset="0"/>
                        </a:rPr>
                        <a:t>D = Y</a:t>
                      </a:r>
                      <a:r>
                        <a:rPr kumimoji="0" lang="en-US" sz="2400" b="0" i="0" u="none" strike="noStrike" cap="none" normalizeH="0" baseline="0" smtClean="0">
                          <a:ln>
                            <a:noFill/>
                          </a:ln>
                          <a:solidFill>
                            <a:schemeClr val="tx1"/>
                          </a:solidFill>
                          <a:effectLst/>
                          <a:latin typeface="Arial" charset="0"/>
                          <a:cs typeface="Arial" charset="0"/>
                        </a:rPr>
                        <a:t> </a:t>
                      </a:r>
                    </a:p>
                  </a:txBody>
                  <a:tcPr marL="0" marR="0" marT="0" marB="0" anchor="ctr" anchorCtr="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rgbClr val="FF0000"/>
                          </a:solidFill>
                          <a:effectLst/>
                          <a:latin typeface="Arial" charset="0"/>
                          <a:cs typeface="Arial" charset="0"/>
                        </a:rPr>
                        <a:t>3</a:t>
                      </a:r>
                      <a:endParaRPr kumimoji="0" lang="en-US" sz="2400" b="0" i="0" u="none" strike="noStrike" cap="none" normalizeH="0" baseline="0" smtClean="0">
                        <a:ln>
                          <a:noFill/>
                        </a:ln>
                        <a:solidFill>
                          <a:srgbClr val="FF0000"/>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9</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57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CH" sz="2400" b="0" i="0" u="none" strike="noStrike" cap="none" normalizeH="0" baseline="0" dirty="0" smtClean="0">
                          <a:ln>
                            <a:noFill/>
                          </a:ln>
                          <a:solidFill>
                            <a:schemeClr val="tx1"/>
                          </a:solidFill>
                          <a:effectLst/>
                          <a:latin typeface="Arial" charset="0"/>
                          <a:cs typeface="Arial" charset="0"/>
                        </a:rPr>
                        <a:t>60</a:t>
                      </a:r>
                      <a:endParaRPr kumimoji="0" lang="en-US" sz="2400" b="0" i="0" u="none" strike="noStrike" cap="none" normalizeH="0" baseline="0" dirty="0" smtClean="0">
                        <a:ln>
                          <a:noFill/>
                        </a:ln>
                        <a:solidFill>
                          <a:schemeClr val="tx1"/>
                        </a:solidFill>
                        <a:effectLst/>
                        <a:latin typeface="Arial" charset="0"/>
                        <a:cs typeface="Arial"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51243" name="Oval 60"/>
          <p:cNvSpPr>
            <a:spLocks noChangeArrowheads="1"/>
          </p:cNvSpPr>
          <p:nvPr/>
        </p:nvSpPr>
        <p:spPr bwMode="auto">
          <a:xfrm>
            <a:off x="1763713" y="3068638"/>
            <a:ext cx="431800" cy="288925"/>
          </a:xfrm>
          <a:prstGeom prst="ellipse">
            <a:avLst/>
          </a:prstGeom>
          <a:noFill/>
          <a:ln w="9525">
            <a:solidFill>
              <a:schemeClr val="tx1"/>
            </a:solidFill>
            <a:round/>
            <a:headEnd/>
            <a:tailEnd/>
          </a:ln>
        </p:spPr>
        <p:txBody>
          <a:bodyPr wrap="none" anchor="ctr"/>
          <a:lstStyle/>
          <a:p>
            <a:endParaRPr lang="de-CH"/>
          </a:p>
        </p:txBody>
      </p:sp>
      <p:sp>
        <p:nvSpPr>
          <p:cNvPr id="51244" name="Oval 61"/>
          <p:cNvSpPr>
            <a:spLocks noChangeArrowheads="1"/>
          </p:cNvSpPr>
          <p:nvPr/>
        </p:nvSpPr>
        <p:spPr bwMode="auto">
          <a:xfrm>
            <a:off x="6372225" y="2492375"/>
            <a:ext cx="792163" cy="358775"/>
          </a:xfrm>
          <a:prstGeom prst="ellipse">
            <a:avLst/>
          </a:prstGeom>
          <a:noFill/>
          <a:ln w="9525">
            <a:solidFill>
              <a:schemeClr val="tx1"/>
            </a:solidFill>
            <a:round/>
            <a:headEnd/>
            <a:tailEnd/>
          </a:ln>
        </p:spPr>
        <p:txBody>
          <a:bodyPr wrap="none" anchor="ctr"/>
          <a:lstStyle/>
          <a:p>
            <a:endParaRPr lang="de-CH"/>
          </a:p>
        </p:txBody>
      </p:sp>
      <p:sp>
        <p:nvSpPr>
          <p:cNvPr id="51245" name="Rectangle 62"/>
          <p:cNvSpPr>
            <a:spLocks noChangeArrowheads="1"/>
          </p:cNvSpPr>
          <p:nvPr/>
        </p:nvSpPr>
        <p:spPr bwMode="auto">
          <a:xfrm>
            <a:off x="468313" y="3573463"/>
            <a:ext cx="8229600" cy="3081337"/>
          </a:xfrm>
          <a:prstGeom prst="rect">
            <a:avLst/>
          </a:prstGeom>
          <a:noFill/>
          <a:ln w="9525">
            <a:noFill/>
            <a:miter lim="800000"/>
            <a:headEnd/>
            <a:tailEnd/>
          </a:ln>
        </p:spPr>
        <p:txBody>
          <a:bodyPr/>
          <a:lstStyle/>
          <a:p>
            <a:pPr marL="342900" indent="-342900">
              <a:lnSpc>
                <a:spcPct val="80000"/>
              </a:lnSpc>
              <a:spcBef>
                <a:spcPct val="20000"/>
              </a:spcBef>
              <a:buFontTx/>
              <a:buChar char="•"/>
            </a:pPr>
            <a:r>
              <a:rPr lang="en-GB" sz="2400"/>
              <a:t>D ist die dominierende Strategie.</a:t>
            </a:r>
          </a:p>
          <a:p>
            <a:pPr marL="342900" indent="-342900">
              <a:lnSpc>
                <a:spcPct val="80000"/>
              </a:lnSpc>
              <a:spcBef>
                <a:spcPct val="20000"/>
              </a:spcBef>
              <a:buFontTx/>
              <a:buChar char="•"/>
            </a:pPr>
            <a:r>
              <a:rPr lang="en-GB" sz="2400"/>
              <a:t>D ist die einzige Nash-Gleichgewichtsstrategie</a:t>
            </a:r>
          </a:p>
          <a:p>
            <a:pPr marL="342900" indent="-342900">
              <a:lnSpc>
                <a:spcPct val="80000"/>
              </a:lnSpc>
              <a:spcBef>
                <a:spcPct val="20000"/>
              </a:spcBef>
              <a:buFontTx/>
              <a:buChar char="•"/>
            </a:pPr>
            <a:r>
              <a:rPr lang="en-GB" sz="2400"/>
              <a:t>Das Ergebnis ist aber Pareto-inferior (ineffizient)</a:t>
            </a:r>
          </a:p>
          <a:p>
            <a:pPr marL="342900" indent="-342900">
              <a:lnSpc>
                <a:spcPct val="80000"/>
              </a:lnSpc>
              <a:spcAft>
                <a:spcPct val="30000"/>
              </a:spcAft>
              <a:buFontTx/>
              <a:buChar char="•"/>
            </a:pPr>
            <a:r>
              <a:rPr lang="en-GB" sz="2400"/>
              <a:t>Wechselseitige Wahl von C (Kooperation) ergibt ein Pareto-optimales Resultat, ist aber kein</a:t>
            </a:r>
            <a:r>
              <a:rPr lang="de-DE" sz="2400"/>
              <a:t> Nash-Gleichgewicht.</a:t>
            </a:r>
          </a:p>
          <a:p>
            <a:pPr marL="342900" indent="-342900">
              <a:lnSpc>
                <a:spcPct val="80000"/>
              </a:lnSpc>
              <a:spcAft>
                <a:spcPct val="30000"/>
              </a:spcAft>
            </a:pPr>
            <a:r>
              <a:rPr lang="de-DE" sz="2400"/>
              <a:t>→ Generalisierung des GD: N-GD</a:t>
            </a:r>
            <a:endParaRPr lang="en-GB" sz="2400"/>
          </a:p>
          <a:p>
            <a:pPr marL="342900" indent="-342900">
              <a:lnSpc>
                <a:spcPct val="80000"/>
              </a:lnSpc>
              <a:spcBef>
                <a:spcPct val="20000"/>
              </a:spcBef>
            </a:pPr>
            <a:r>
              <a:rPr lang="en-GB" sz="2400"/>
              <a:t>Definition eines N-GD, Dawes (1980):</a:t>
            </a:r>
            <a:endParaRPr lang="de-DE" sz="2400"/>
          </a:p>
          <a:p>
            <a:pPr marL="342900" indent="-342900">
              <a:lnSpc>
                <a:spcPct val="80000"/>
              </a:lnSpc>
              <a:spcBef>
                <a:spcPct val="20000"/>
              </a:spcBef>
            </a:pPr>
            <a:r>
              <a:rPr lang="de-DE" sz="2400"/>
              <a:t>D(x) &gt; C (x+1), D(0) &lt; C (N)</a:t>
            </a:r>
            <a:endParaRPr lang="en-US" sz="2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smtClean="0"/>
              <a:t>Die höchste Zahl gewinnt!</a:t>
            </a:r>
            <a:endParaRPr lang="de-DE" smtClean="0"/>
          </a:p>
        </p:txBody>
      </p:sp>
      <p:sp>
        <p:nvSpPr>
          <p:cNvPr id="52227" name="Rectangle 3"/>
          <p:cNvSpPr>
            <a:spLocks noGrp="1" noChangeArrowheads="1"/>
          </p:cNvSpPr>
          <p:nvPr>
            <p:ph type="body" idx="4294967295"/>
          </p:nvPr>
        </p:nvSpPr>
        <p:spPr/>
        <p:txBody>
          <a:bodyPr/>
          <a:lstStyle/>
          <a:p>
            <a:pPr eaLnBrk="1" hangingPunct="1">
              <a:lnSpc>
                <a:spcPct val="90000"/>
              </a:lnSpc>
            </a:pPr>
            <a:r>
              <a:rPr lang="en-US" sz="2800" smtClean="0"/>
              <a:t>Schreiben Sie eine ganze Zahl ≥ 1 auf einen Zettel</a:t>
            </a:r>
          </a:p>
          <a:p>
            <a:pPr eaLnBrk="1" hangingPunct="1">
              <a:lnSpc>
                <a:spcPct val="90000"/>
              </a:lnSpc>
            </a:pPr>
            <a:r>
              <a:rPr lang="en-US" sz="2800" smtClean="0"/>
              <a:t>Die höchste Zahl gewinnt. Allerdings wird der Preis durch die Gewinnzahl geteilt.</a:t>
            </a:r>
          </a:p>
          <a:p>
            <a:pPr eaLnBrk="1" hangingPunct="1">
              <a:lnSpc>
                <a:spcPct val="90000"/>
              </a:lnSpc>
            </a:pPr>
            <a:r>
              <a:rPr lang="en-US" sz="2800" smtClean="0"/>
              <a:t>Schreiben mehrere Teilnehmer die höchste Zahl auf, wird der Gewinn unter ihnen gleich aufgeteilt.</a:t>
            </a:r>
          </a:p>
          <a:p>
            <a:pPr eaLnBrk="1" hangingPunct="1">
              <a:lnSpc>
                <a:spcPct val="90000"/>
              </a:lnSpc>
            </a:pPr>
            <a:r>
              <a:rPr lang="en-US" b="1" smtClean="0"/>
              <a:t>Der Preis beträgt 100 Fr. und wird von mir ausgezahlt!</a:t>
            </a:r>
          </a:p>
          <a:p>
            <a:pPr eaLnBrk="1" hangingPunct="1">
              <a:lnSpc>
                <a:spcPct val="90000"/>
              </a:lnSpc>
              <a:buFontTx/>
              <a:buNone/>
            </a:pPr>
            <a:r>
              <a:rPr lang="en-US" sz="2800" smtClean="0"/>
              <a:t>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2987675" y="476250"/>
            <a:ext cx="3889375" cy="6048375"/>
          </a:xfrm>
        </p:spPr>
        <p:txBody>
          <a:bodyPr/>
          <a:lstStyle/>
          <a:p>
            <a:pPr algn="r" eaLnBrk="1" hangingPunct="1">
              <a:lnSpc>
                <a:spcPct val="80000"/>
              </a:lnSpc>
              <a:buFontTx/>
              <a:buNone/>
            </a:pPr>
            <a:r>
              <a:rPr lang="de-CH" sz="2000" smtClean="0"/>
              <a:t>1</a:t>
            </a:r>
          </a:p>
          <a:p>
            <a:pPr algn="r" eaLnBrk="1" hangingPunct="1">
              <a:lnSpc>
                <a:spcPct val="80000"/>
              </a:lnSpc>
              <a:buFontTx/>
              <a:buNone/>
            </a:pPr>
            <a:r>
              <a:rPr lang="de-CH" sz="2000" smtClean="0"/>
              <a:t>2</a:t>
            </a:r>
          </a:p>
          <a:p>
            <a:pPr algn="r" eaLnBrk="1" hangingPunct="1">
              <a:lnSpc>
                <a:spcPct val="80000"/>
              </a:lnSpc>
              <a:buFontTx/>
              <a:buNone/>
            </a:pPr>
            <a:r>
              <a:rPr lang="de-CH" sz="2000" smtClean="0"/>
              <a:t>3</a:t>
            </a:r>
          </a:p>
          <a:p>
            <a:pPr algn="r" eaLnBrk="1" hangingPunct="1">
              <a:lnSpc>
                <a:spcPct val="80000"/>
              </a:lnSpc>
              <a:buFontTx/>
              <a:buNone/>
            </a:pPr>
            <a:r>
              <a:rPr lang="de-CH" sz="2000" smtClean="0"/>
              <a:t>4</a:t>
            </a:r>
          </a:p>
          <a:p>
            <a:pPr algn="r" eaLnBrk="1" hangingPunct="1">
              <a:lnSpc>
                <a:spcPct val="80000"/>
              </a:lnSpc>
              <a:buFontTx/>
              <a:buNone/>
            </a:pPr>
            <a:r>
              <a:rPr lang="de-CH" sz="2000" smtClean="0"/>
              <a:t>5</a:t>
            </a:r>
          </a:p>
          <a:p>
            <a:pPr algn="r" eaLnBrk="1" hangingPunct="1">
              <a:lnSpc>
                <a:spcPct val="80000"/>
              </a:lnSpc>
              <a:buFontTx/>
              <a:buNone/>
            </a:pPr>
            <a:r>
              <a:rPr lang="de-CH" sz="2000" smtClean="0"/>
              <a:t>6</a:t>
            </a:r>
          </a:p>
          <a:p>
            <a:pPr algn="r" eaLnBrk="1" hangingPunct="1">
              <a:lnSpc>
                <a:spcPct val="80000"/>
              </a:lnSpc>
              <a:buFontTx/>
              <a:buNone/>
            </a:pPr>
            <a:r>
              <a:rPr lang="de-CH" sz="2000" smtClean="0"/>
              <a:t>7</a:t>
            </a:r>
          </a:p>
          <a:p>
            <a:pPr algn="r" eaLnBrk="1" hangingPunct="1">
              <a:lnSpc>
                <a:spcPct val="80000"/>
              </a:lnSpc>
              <a:buFontTx/>
              <a:buNone/>
            </a:pPr>
            <a:r>
              <a:rPr lang="de-CH" sz="2000" smtClean="0"/>
              <a:t>8</a:t>
            </a:r>
          </a:p>
          <a:p>
            <a:pPr algn="r" eaLnBrk="1" hangingPunct="1">
              <a:lnSpc>
                <a:spcPct val="80000"/>
              </a:lnSpc>
              <a:buFontTx/>
              <a:buNone/>
            </a:pPr>
            <a:r>
              <a:rPr lang="de-CH" sz="2000" smtClean="0"/>
              <a:t>9</a:t>
            </a:r>
          </a:p>
          <a:p>
            <a:pPr algn="r" eaLnBrk="1" hangingPunct="1">
              <a:lnSpc>
                <a:spcPct val="80000"/>
              </a:lnSpc>
              <a:buFontTx/>
              <a:buNone/>
            </a:pPr>
            <a:r>
              <a:rPr lang="de-CH" sz="2000" smtClean="0"/>
              <a:t>10</a:t>
            </a:r>
          </a:p>
          <a:p>
            <a:pPr algn="r" eaLnBrk="1" hangingPunct="1">
              <a:lnSpc>
                <a:spcPct val="80000"/>
              </a:lnSpc>
              <a:buFontTx/>
              <a:buNone/>
            </a:pPr>
            <a:r>
              <a:rPr lang="de-CH" sz="2000" smtClean="0"/>
              <a:t>100</a:t>
            </a:r>
          </a:p>
          <a:p>
            <a:pPr algn="r" eaLnBrk="1" hangingPunct="1">
              <a:lnSpc>
                <a:spcPct val="80000"/>
              </a:lnSpc>
              <a:buFontTx/>
              <a:buNone/>
            </a:pPr>
            <a:r>
              <a:rPr lang="de-CH" sz="2000" smtClean="0"/>
              <a:t>1'000</a:t>
            </a:r>
          </a:p>
          <a:p>
            <a:pPr algn="r" eaLnBrk="1" hangingPunct="1">
              <a:lnSpc>
                <a:spcPct val="80000"/>
              </a:lnSpc>
              <a:buFontTx/>
              <a:buNone/>
            </a:pPr>
            <a:r>
              <a:rPr lang="de-CH" sz="2000" smtClean="0"/>
              <a:t>1'000'000</a:t>
            </a:r>
          </a:p>
          <a:p>
            <a:pPr algn="r" eaLnBrk="1" hangingPunct="1">
              <a:lnSpc>
                <a:spcPct val="80000"/>
              </a:lnSpc>
              <a:buFontTx/>
              <a:buNone/>
            </a:pPr>
            <a:r>
              <a:rPr lang="de-CH" sz="2000" smtClean="0"/>
              <a:t>1'000'000'000</a:t>
            </a:r>
            <a:endParaRPr lang="it-IT" sz="2000" smtClean="0"/>
          </a:p>
          <a:p>
            <a:pPr algn="r" eaLnBrk="1" hangingPunct="1">
              <a:lnSpc>
                <a:spcPct val="80000"/>
              </a:lnSpc>
              <a:buFontTx/>
              <a:buNone/>
            </a:pPr>
            <a:r>
              <a:rPr lang="it-IT" sz="2000" smtClean="0"/>
              <a:t>6, 023 </a:t>
            </a:r>
            <a:r>
              <a:rPr lang="en-US" sz="2000" smtClean="0"/>
              <a:t>·</a:t>
            </a:r>
            <a:r>
              <a:rPr lang="it-IT" sz="2000" smtClean="0"/>
              <a:t> 10</a:t>
            </a:r>
            <a:r>
              <a:rPr lang="it-IT" sz="2000" baseline="30000" smtClean="0"/>
              <a:t>23</a:t>
            </a:r>
            <a:r>
              <a:rPr lang="it-IT" sz="2000" smtClean="0"/>
              <a:t> (Avogadro-Zahl) </a:t>
            </a:r>
          </a:p>
          <a:p>
            <a:pPr algn="r" eaLnBrk="1" hangingPunct="1">
              <a:lnSpc>
                <a:spcPct val="80000"/>
              </a:lnSpc>
              <a:buFontTx/>
              <a:buNone/>
            </a:pPr>
            <a:r>
              <a:rPr lang="it-IT" sz="2000" smtClean="0"/>
              <a:t>10</a:t>
            </a:r>
            <a:r>
              <a:rPr lang="it-IT" sz="2000" baseline="30000" smtClean="0"/>
              <a:t>100</a:t>
            </a:r>
            <a:r>
              <a:rPr lang="it-IT" sz="2000" smtClean="0"/>
              <a:t> (googol)</a:t>
            </a:r>
            <a:endParaRPr lang="de-DE" sz="2000" smtClean="0"/>
          </a:p>
          <a:p>
            <a:pPr algn="r" eaLnBrk="1" hangingPunct="1">
              <a:lnSpc>
                <a:spcPct val="80000"/>
              </a:lnSpc>
              <a:buFontTx/>
              <a:buNone/>
            </a:pPr>
            <a:r>
              <a:rPr lang="de-DE" sz="2000" smtClean="0"/>
              <a:t>10 </a:t>
            </a:r>
            <a:r>
              <a:rPr lang="de-DE" sz="2000" baseline="30000" smtClean="0"/>
              <a:t>10**100</a:t>
            </a:r>
            <a:r>
              <a:rPr lang="de-DE" sz="2000" smtClean="0"/>
              <a:t> (googolplex)</a:t>
            </a:r>
          </a:p>
          <a:p>
            <a:pPr eaLnBrk="1" hangingPunct="1">
              <a:lnSpc>
                <a:spcPct val="80000"/>
              </a:lnSpc>
              <a:buFontTx/>
              <a:buNone/>
            </a:pPr>
            <a:endParaRPr lang="fr-FR" sz="2000" smtClean="0"/>
          </a:p>
          <a:p>
            <a:pPr algn="r" eaLnBrk="1" hangingPunct="1">
              <a:lnSpc>
                <a:spcPct val="80000"/>
              </a:lnSpc>
              <a:buFontTx/>
              <a:buNone/>
            </a:pPr>
            <a:r>
              <a:rPr lang="fr-FR" sz="2000" smtClean="0"/>
              <a:t>Hofstadter (1985: 759)</a:t>
            </a:r>
            <a:endParaRPr lang="en-US" sz="2000" smtClean="0"/>
          </a:p>
          <a:p>
            <a:pPr eaLnBrk="1" hangingPunct="1">
              <a:lnSpc>
                <a:spcPct val="80000"/>
              </a:lnSpc>
              <a:buFontTx/>
              <a:buNone/>
            </a:pPr>
            <a:endParaRPr lang="fr-FR" sz="2000" smtClean="0"/>
          </a:p>
        </p:txBody>
      </p:sp>
      <p:sp>
        <p:nvSpPr>
          <p:cNvPr id="53251" name="Text Box 5"/>
          <p:cNvSpPr txBox="1">
            <a:spLocks noChangeArrowheads="1"/>
          </p:cNvSpPr>
          <p:nvPr/>
        </p:nvSpPr>
        <p:spPr bwMode="auto">
          <a:xfrm>
            <a:off x="1187450" y="476250"/>
            <a:ext cx="4070350" cy="2959100"/>
          </a:xfrm>
          <a:prstGeom prst="rect">
            <a:avLst/>
          </a:prstGeom>
          <a:noFill/>
          <a:ln w="9525">
            <a:noFill/>
            <a:miter lim="800000"/>
            <a:headEnd/>
            <a:tailEnd/>
          </a:ln>
        </p:spPr>
        <p:txBody>
          <a:bodyPr>
            <a:spAutoFit/>
          </a:bodyPr>
          <a:lstStyle/>
          <a:p>
            <a:r>
              <a:rPr lang="de-CH" sz="2800" b="1"/>
              <a:t>Scientific American,</a:t>
            </a:r>
          </a:p>
          <a:p>
            <a:r>
              <a:rPr lang="de-CH" sz="2800" b="1"/>
              <a:t>Prize: 1 Mio. US $</a:t>
            </a:r>
          </a:p>
          <a:p>
            <a:endParaRPr lang="de-CH" sz="2800" b="1"/>
          </a:p>
          <a:p>
            <a:r>
              <a:rPr lang="de-CH" sz="2800" b="1"/>
              <a:t>Ergebnis von 1439 Einsendungen: </a:t>
            </a:r>
          </a:p>
          <a:p>
            <a:pPr>
              <a:spcBef>
                <a:spcPct val="50000"/>
              </a:spcBef>
            </a:pPr>
            <a:endParaRPr lang="en-US" sz="3200" b="1"/>
          </a:p>
        </p:txBody>
      </p:sp>
      <p:sp>
        <p:nvSpPr>
          <p:cNvPr id="53252" name="Rectangle 6"/>
          <p:cNvSpPr>
            <a:spLocks noChangeArrowheads="1"/>
          </p:cNvSpPr>
          <p:nvPr/>
        </p:nvSpPr>
        <p:spPr bwMode="auto">
          <a:xfrm>
            <a:off x="7092950" y="476250"/>
            <a:ext cx="863600" cy="6048375"/>
          </a:xfrm>
          <a:prstGeom prst="rect">
            <a:avLst/>
          </a:prstGeom>
          <a:noFill/>
          <a:ln w="9525">
            <a:noFill/>
            <a:miter lim="800000"/>
            <a:headEnd/>
            <a:tailEnd/>
          </a:ln>
        </p:spPr>
        <p:txBody>
          <a:bodyPr/>
          <a:lstStyle/>
          <a:p>
            <a:pPr marL="342900" indent="-342900" algn="r">
              <a:lnSpc>
                <a:spcPct val="80000"/>
              </a:lnSpc>
              <a:spcBef>
                <a:spcPct val="20000"/>
              </a:spcBef>
            </a:pPr>
            <a:r>
              <a:rPr lang="de-CH" sz="2000"/>
              <a:t>1133</a:t>
            </a:r>
          </a:p>
          <a:p>
            <a:pPr marL="342900" indent="-342900" algn="r">
              <a:lnSpc>
                <a:spcPct val="80000"/>
              </a:lnSpc>
              <a:spcBef>
                <a:spcPct val="20000"/>
              </a:spcBef>
            </a:pPr>
            <a:r>
              <a:rPr lang="de-CH" sz="2000"/>
              <a:t>31</a:t>
            </a:r>
          </a:p>
          <a:p>
            <a:pPr marL="342900" indent="-342900" algn="r">
              <a:lnSpc>
                <a:spcPct val="80000"/>
              </a:lnSpc>
              <a:spcBef>
                <a:spcPct val="20000"/>
              </a:spcBef>
            </a:pPr>
            <a:r>
              <a:rPr lang="de-CH" sz="2000"/>
              <a:t>16</a:t>
            </a:r>
          </a:p>
          <a:p>
            <a:pPr marL="342900" indent="-342900" algn="r">
              <a:lnSpc>
                <a:spcPct val="80000"/>
              </a:lnSpc>
              <a:spcBef>
                <a:spcPct val="20000"/>
              </a:spcBef>
            </a:pPr>
            <a:r>
              <a:rPr lang="de-CH" sz="2000"/>
              <a:t>8</a:t>
            </a:r>
          </a:p>
          <a:p>
            <a:pPr marL="342900" indent="-342900" algn="r">
              <a:lnSpc>
                <a:spcPct val="80000"/>
              </a:lnSpc>
              <a:spcBef>
                <a:spcPct val="20000"/>
              </a:spcBef>
            </a:pPr>
            <a:r>
              <a:rPr lang="de-CH" sz="2000"/>
              <a:t>16</a:t>
            </a:r>
          </a:p>
          <a:p>
            <a:pPr marL="342900" indent="-342900" algn="r">
              <a:lnSpc>
                <a:spcPct val="80000"/>
              </a:lnSpc>
              <a:spcBef>
                <a:spcPct val="20000"/>
              </a:spcBef>
            </a:pPr>
            <a:r>
              <a:rPr lang="de-CH" sz="2000"/>
              <a:t>0</a:t>
            </a:r>
          </a:p>
          <a:p>
            <a:pPr marL="342900" indent="-342900" algn="r">
              <a:lnSpc>
                <a:spcPct val="80000"/>
              </a:lnSpc>
              <a:spcBef>
                <a:spcPct val="20000"/>
              </a:spcBef>
            </a:pPr>
            <a:r>
              <a:rPr lang="de-CH" sz="2000"/>
              <a:t>9</a:t>
            </a:r>
          </a:p>
          <a:p>
            <a:pPr marL="342900" indent="-342900" algn="r">
              <a:lnSpc>
                <a:spcPct val="80000"/>
              </a:lnSpc>
              <a:spcBef>
                <a:spcPct val="20000"/>
              </a:spcBef>
            </a:pPr>
            <a:r>
              <a:rPr lang="de-CH" sz="2000"/>
              <a:t>1</a:t>
            </a:r>
          </a:p>
          <a:p>
            <a:pPr marL="342900" indent="-342900" algn="r">
              <a:lnSpc>
                <a:spcPct val="80000"/>
              </a:lnSpc>
              <a:spcBef>
                <a:spcPct val="20000"/>
              </a:spcBef>
            </a:pPr>
            <a:r>
              <a:rPr lang="de-CH" sz="2000"/>
              <a:t>1</a:t>
            </a:r>
          </a:p>
          <a:p>
            <a:pPr marL="342900" indent="-342900" algn="r">
              <a:lnSpc>
                <a:spcPct val="80000"/>
              </a:lnSpc>
              <a:spcBef>
                <a:spcPct val="20000"/>
              </a:spcBef>
            </a:pPr>
            <a:r>
              <a:rPr lang="de-CH" sz="2000"/>
              <a:t>49</a:t>
            </a:r>
          </a:p>
          <a:p>
            <a:pPr marL="342900" indent="-342900" algn="r">
              <a:lnSpc>
                <a:spcPct val="80000"/>
              </a:lnSpc>
              <a:spcBef>
                <a:spcPct val="20000"/>
              </a:spcBef>
            </a:pPr>
            <a:r>
              <a:rPr lang="de-CH" sz="2000"/>
              <a:t>61</a:t>
            </a:r>
          </a:p>
          <a:p>
            <a:pPr marL="342900" indent="-342900" algn="r">
              <a:lnSpc>
                <a:spcPct val="80000"/>
              </a:lnSpc>
              <a:spcBef>
                <a:spcPct val="20000"/>
              </a:spcBef>
            </a:pPr>
            <a:r>
              <a:rPr lang="de-CH" sz="2000"/>
              <a:t>46</a:t>
            </a:r>
          </a:p>
          <a:p>
            <a:pPr marL="342900" indent="-342900" algn="r">
              <a:lnSpc>
                <a:spcPct val="80000"/>
              </a:lnSpc>
              <a:spcBef>
                <a:spcPct val="20000"/>
              </a:spcBef>
            </a:pPr>
            <a:r>
              <a:rPr lang="de-CH" sz="2000"/>
              <a:t>33</a:t>
            </a:r>
          </a:p>
          <a:p>
            <a:pPr marL="342900" indent="-342900" algn="r">
              <a:lnSpc>
                <a:spcPct val="80000"/>
              </a:lnSpc>
              <a:spcBef>
                <a:spcPct val="20000"/>
              </a:spcBef>
            </a:pPr>
            <a:r>
              <a:rPr lang="de-CH" sz="2000"/>
              <a:t>11</a:t>
            </a:r>
            <a:endParaRPr lang="it-IT" sz="2000"/>
          </a:p>
          <a:p>
            <a:pPr marL="342900" indent="-342900" algn="r">
              <a:lnSpc>
                <a:spcPct val="80000"/>
              </a:lnSpc>
              <a:spcBef>
                <a:spcPct val="20000"/>
              </a:spcBef>
            </a:pPr>
            <a:r>
              <a:rPr lang="it-IT" sz="2000"/>
              <a:t>1</a:t>
            </a:r>
          </a:p>
          <a:p>
            <a:pPr marL="342900" indent="-342900" algn="r">
              <a:lnSpc>
                <a:spcPct val="80000"/>
              </a:lnSpc>
              <a:spcBef>
                <a:spcPct val="20000"/>
              </a:spcBef>
            </a:pPr>
            <a:r>
              <a:rPr lang="it-IT" sz="2000"/>
              <a:t>9</a:t>
            </a:r>
            <a:endParaRPr lang="de-DE" sz="2000"/>
          </a:p>
          <a:p>
            <a:pPr marL="342900" indent="-342900" algn="r">
              <a:lnSpc>
                <a:spcPct val="80000"/>
              </a:lnSpc>
              <a:spcBef>
                <a:spcPct val="20000"/>
              </a:spcBef>
            </a:pPr>
            <a:r>
              <a:rPr lang="de-DE" sz="2000"/>
              <a:t>14</a:t>
            </a:r>
          </a:p>
          <a:p>
            <a:pPr marL="342900" indent="-342900" algn="r">
              <a:lnSpc>
                <a:spcPct val="80000"/>
              </a:lnSpc>
              <a:spcBef>
                <a:spcPct val="20000"/>
              </a:spcBef>
            </a:pPr>
            <a:endParaRPr lang="en-US" sz="2000"/>
          </a:p>
          <a:p>
            <a:pPr marL="342900" indent="-342900" algn="r">
              <a:lnSpc>
                <a:spcPct val="80000"/>
              </a:lnSpc>
              <a:spcBef>
                <a:spcPct val="20000"/>
              </a:spcBef>
            </a:pPr>
            <a:endParaRPr lang="fr-FR" sz="20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533400" y="609600"/>
            <a:ext cx="8229600" cy="6019800"/>
          </a:xfrm>
          <a:prstGeom prst="rect">
            <a:avLst/>
          </a:prstGeom>
          <a:noFill/>
          <a:ln w="9525">
            <a:noFill/>
            <a:miter lim="800000"/>
            <a:headEnd/>
            <a:tailEnd/>
          </a:ln>
        </p:spPr>
        <p:txBody>
          <a:bodyPr/>
          <a:lstStyle/>
          <a:p>
            <a:pPr algn="ctr" eaLnBrk="0" hangingPunct="0">
              <a:spcBef>
                <a:spcPct val="20000"/>
              </a:spcBef>
            </a:pPr>
            <a:r>
              <a:rPr lang="en-US" sz="2400">
                <a:latin typeface="Calibri" pitchFamily="34" charset="0"/>
              </a:rPr>
              <a:t>“Beauty Contest”, Aktienblasen und rationales Handeln</a:t>
            </a:r>
          </a:p>
          <a:p>
            <a:pPr algn="ctr" eaLnBrk="0" hangingPunct="0">
              <a:spcBef>
                <a:spcPct val="20000"/>
              </a:spcBef>
            </a:pPr>
            <a:endParaRPr lang="en-US" sz="2400">
              <a:latin typeface="Calibri" pitchFamily="34" charset="0"/>
            </a:endParaRPr>
          </a:p>
          <a:p>
            <a:pPr algn="ctr" eaLnBrk="0" hangingPunct="0">
              <a:spcBef>
                <a:spcPct val="20000"/>
              </a:spcBef>
            </a:pPr>
            <a:r>
              <a:rPr lang="en-US" sz="2400">
                <a:latin typeface="Calibri" pitchFamily="34" charset="0"/>
              </a:rPr>
              <a:t>Soll man rational handeln, wenn man weiss, die anderen handeln irrational?</a:t>
            </a:r>
          </a:p>
          <a:p>
            <a:pPr algn="ctr" eaLnBrk="0" hangingPunct="0">
              <a:spcBef>
                <a:spcPct val="20000"/>
              </a:spcBef>
            </a:pPr>
            <a:endParaRPr lang="en-US" sz="2400">
              <a:latin typeface="Calibri" pitchFamily="34" charset="0"/>
            </a:endParaRPr>
          </a:p>
          <a:p>
            <a:pPr algn="ctr" eaLnBrk="0" hangingPunct="0">
              <a:spcBef>
                <a:spcPct val="20000"/>
              </a:spcBef>
            </a:pPr>
            <a:r>
              <a:rPr lang="en-US" sz="2400">
                <a:latin typeface="Calibri" pitchFamily="34" charset="0"/>
              </a:rPr>
              <a:t>Sie können eine Zahl zwischen 0 und 100 wählen. Auch alle anderen Personen sind in der gleichen Situation und sollen unabhängig voneinander eine Zahl in diesem Bereich wählen. Sie gewinnen 1 Mio €, wenn Sie 2/3 des Mittelwerts aller gewählten Zahlen am nächsten kommen. Bei mehreren Gewinnern wird der Preis geteilt!</a:t>
            </a:r>
          </a:p>
          <a:p>
            <a:pPr algn="ctr" eaLnBrk="0" hangingPunct="0">
              <a:spcBef>
                <a:spcPct val="20000"/>
              </a:spcBef>
            </a:pPr>
            <a:endParaRPr lang="en-US" sz="2400">
              <a:latin typeface="Calibri" pitchFamily="34" charset="0"/>
            </a:endParaRPr>
          </a:p>
          <a:p>
            <a:pPr algn="ctr" eaLnBrk="0" hangingPunct="0">
              <a:spcBef>
                <a:spcPct val="20000"/>
              </a:spcBef>
            </a:pPr>
            <a:r>
              <a:rPr lang="en-US" sz="2400" b="1">
                <a:latin typeface="Calibri" pitchFamily="34" charset="0"/>
              </a:rPr>
              <a:t>Die rationale Wahl, die Nash-Gleichgewichtsstrategie, ist?</a:t>
            </a:r>
            <a:endParaRPr lang="de-DE" sz="2400" b="1">
              <a:latin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547688" y="5386388"/>
            <a:ext cx="6173787" cy="822325"/>
          </a:xfrm>
          <a:prstGeom prst="rect">
            <a:avLst/>
          </a:prstGeom>
          <a:noFill/>
          <a:ln w="9525">
            <a:noFill/>
            <a:miter lim="800000"/>
            <a:headEnd/>
            <a:tailEnd/>
          </a:ln>
        </p:spPr>
        <p:txBody>
          <a:bodyPr wrap="none">
            <a:spAutoFit/>
          </a:bodyPr>
          <a:lstStyle/>
          <a:p>
            <a:r>
              <a:rPr lang="en-US" sz="2400">
                <a:latin typeface="Calibri" pitchFamily="34" charset="0"/>
              </a:rPr>
              <a:t>“Beauty Contest”, Zahlenwahlspiel</a:t>
            </a:r>
          </a:p>
          <a:p>
            <a:r>
              <a:rPr lang="en-US" sz="2400">
                <a:latin typeface="Calibri" pitchFamily="34" charset="0"/>
              </a:rPr>
              <a:t>Reinhard Selten und Rosemarie Nagel 1998</a:t>
            </a:r>
            <a:endParaRPr lang="de-DE" sz="2400">
              <a:latin typeface="Calibri" pitchFamily="34" charset="0"/>
            </a:endParaRPr>
          </a:p>
        </p:txBody>
      </p:sp>
      <p:pic>
        <p:nvPicPr>
          <p:cNvPr id="55299" name="Picture 2"/>
          <p:cNvPicPr>
            <a:picLocks noChangeAspect="1" noChangeArrowheads="1"/>
          </p:cNvPicPr>
          <p:nvPr/>
        </p:nvPicPr>
        <p:blipFill>
          <a:blip r:embed="rId3" cstate="print"/>
          <a:srcRect/>
          <a:stretch>
            <a:fillRect/>
          </a:stretch>
        </p:blipFill>
        <p:spPr bwMode="auto">
          <a:xfrm>
            <a:off x="509588" y="547688"/>
            <a:ext cx="8229600"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de-DE" smtClean="0"/>
              <a:t>Holländische Tulpenmanie 1637</a:t>
            </a:r>
            <a:endParaRPr lang="de-CH" smtClean="0"/>
          </a:p>
        </p:txBody>
      </p:sp>
      <p:graphicFrame>
        <p:nvGraphicFramePr>
          <p:cNvPr id="4" name="Content Placeholder 3"/>
          <p:cNvGraphicFramePr>
            <a:graphicFrameLocks noGrp="1"/>
          </p:cNvGraphicFramePr>
          <p:nvPr>
            <p:ph idx="1"/>
          </p:nvPr>
        </p:nvGraphicFramePr>
        <p:xfrm>
          <a:off x="533400" y="2133600"/>
          <a:ext cx="5715000" cy="2225040"/>
        </p:xfrm>
        <a:graphic>
          <a:graphicData uri="http://schemas.openxmlformats.org/drawingml/2006/table">
            <a:tbl>
              <a:tblPr firstRow="1" bandRow="1">
                <a:tableStyleId>{5C22544A-7EE6-4342-B048-85BDC9FD1C3A}</a:tableStyleId>
              </a:tblPr>
              <a:tblGrid>
                <a:gridCol w="4114800"/>
                <a:gridCol w="1600200"/>
              </a:tblGrid>
              <a:tr h="370840">
                <a:tc>
                  <a:txBody>
                    <a:bodyPr/>
                    <a:lstStyle/>
                    <a:p>
                      <a:r>
                        <a:rPr lang="de-DE" b="0" dirty="0" smtClean="0">
                          <a:solidFill>
                            <a:schemeClr val="tx1"/>
                          </a:solidFill>
                        </a:rPr>
                        <a:t>Herbst   1636</a:t>
                      </a:r>
                      <a:endParaRPr lang="de-CH" b="0" dirty="0">
                        <a:solidFill>
                          <a:schemeClr val="tx1"/>
                        </a:solidFill>
                      </a:endParaRPr>
                    </a:p>
                  </a:txBody>
                  <a:tcPr/>
                </a:tc>
                <a:tc>
                  <a:txBody>
                    <a:bodyPr/>
                    <a:lstStyle/>
                    <a:p>
                      <a:r>
                        <a:rPr lang="de-DE" b="1" dirty="0" smtClean="0">
                          <a:solidFill>
                            <a:schemeClr val="tx1"/>
                          </a:solidFill>
                        </a:rPr>
                        <a:t>   60</a:t>
                      </a:r>
                      <a:endParaRPr lang="de-CH" b="1" dirty="0">
                        <a:solidFill>
                          <a:schemeClr val="tx1"/>
                        </a:solidFill>
                      </a:endParaRPr>
                    </a:p>
                  </a:txBody>
                  <a:tcPr/>
                </a:tc>
              </a:tr>
              <a:tr h="370840">
                <a:tc>
                  <a:txBody>
                    <a:bodyPr/>
                    <a:lstStyle/>
                    <a:p>
                      <a:r>
                        <a:rPr lang="de-DE" dirty="0" smtClean="0">
                          <a:solidFill>
                            <a:schemeClr val="tx1"/>
                          </a:solidFill>
                        </a:rPr>
                        <a:t>15. Jan. 1637</a:t>
                      </a:r>
                      <a:endParaRPr lang="de-CH" dirty="0">
                        <a:solidFill>
                          <a:schemeClr val="tx1"/>
                        </a:solidFill>
                      </a:endParaRPr>
                    </a:p>
                  </a:txBody>
                  <a:tcPr/>
                </a:tc>
                <a:tc>
                  <a:txBody>
                    <a:bodyPr/>
                    <a:lstStyle/>
                    <a:p>
                      <a:r>
                        <a:rPr lang="de-DE" b="1" dirty="0" smtClean="0"/>
                        <a:t> 120</a:t>
                      </a:r>
                      <a:endParaRPr lang="de-CH" b="1" dirty="0"/>
                    </a:p>
                  </a:txBody>
                  <a:tcPr/>
                </a:tc>
              </a:tr>
              <a:tr h="370840">
                <a:tc>
                  <a:txBody>
                    <a:bodyPr/>
                    <a:lstStyle/>
                    <a:p>
                      <a:r>
                        <a:rPr lang="de-DE" dirty="0" smtClean="0">
                          <a:solidFill>
                            <a:schemeClr val="tx1"/>
                          </a:solidFill>
                        </a:rPr>
                        <a:t>23. Jan. 1637</a:t>
                      </a:r>
                      <a:endParaRPr lang="de-CH" dirty="0">
                        <a:solidFill>
                          <a:schemeClr val="tx1"/>
                        </a:solidFill>
                      </a:endParaRPr>
                    </a:p>
                  </a:txBody>
                  <a:tcPr/>
                </a:tc>
                <a:tc>
                  <a:txBody>
                    <a:bodyPr/>
                    <a:lstStyle/>
                    <a:p>
                      <a:r>
                        <a:rPr lang="de-DE" b="1" dirty="0" smtClean="0"/>
                        <a:t> 385</a:t>
                      </a:r>
                      <a:endParaRPr lang="de-CH" b="1" dirty="0"/>
                    </a:p>
                  </a:txBody>
                  <a:tcPr/>
                </a:tc>
              </a:tr>
              <a:tr h="370840">
                <a:tc>
                  <a:txBody>
                    <a:bodyPr/>
                    <a:lstStyle/>
                    <a:p>
                      <a:r>
                        <a:rPr lang="de-DE" dirty="0" smtClean="0">
                          <a:solidFill>
                            <a:schemeClr val="tx1"/>
                          </a:solidFill>
                        </a:rPr>
                        <a:t> 1.  Feb. 1637</a:t>
                      </a:r>
                      <a:endParaRPr lang="de-CH" dirty="0">
                        <a:solidFill>
                          <a:schemeClr val="tx1"/>
                        </a:solidFill>
                      </a:endParaRPr>
                    </a:p>
                  </a:txBody>
                  <a:tcPr/>
                </a:tc>
                <a:tc>
                  <a:txBody>
                    <a:bodyPr/>
                    <a:lstStyle/>
                    <a:p>
                      <a:r>
                        <a:rPr lang="de-DE" b="1" dirty="0" smtClean="0"/>
                        <a:t>1200</a:t>
                      </a:r>
                      <a:endParaRPr lang="de-CH" b="1" dirty="0"/>
                    </a:p>
                  </a:txBody>
                  <a:tcPr/>
                </a:tc>
              </a:tr>
              <a:tr h="370840">
                <a:tc>
                  <a:txBody>
                    <a:bodyPr/>
                    <a:lstStyle/>
                    <a:p>
                      <a:r>
                        <a:rPr lang="de-DE" dirty="0" smtClean="0">
                          <a:solidFill>
                            <a:schemeClr val="tx1"/>
                          </a:solidFill>
                        </a:rPr>
                        <a:t> 3.  Feb. 1637</a:t>
                      </a:r>
                      <a:endParaRPr lang="de-CH" dirty="0">
                        <a:solidFill>
                          <a:schemeClr val="tx1"/>
                        </a:solidFill>
                      </a:endParaRPr>
                    </a:p>
                  </a:txBody>
                  <a:tcPr/>
                </a:tc>
                <a:tc>
                  <a:txBody>
                    <a:bodyPr/>
                    <a:lstStyle/>
                    <a:p>
                      <a:r>
                        <a:rPr lang="de-DE" b="1" dirty="0" smtClean="0"/>
                        <a:t>1500</a:t>
                      </a:r>
                      <a:endParaRPr lang="de-CH" b="1" dirty="0"/>
                    </a:p>
                  </a:txBody>
                  <a:tcPr/>
                </a:tc>
              </a:tr>
              <a:tr h="370840">
                <a:tc>
                  <a:txBody>
                    <a:bodyPr/>
                    <a:lstStyle/>
                    <a:p>
                      <a:r>
                        <a:rPr lang="de-DE" dirty="0" smtClean="0">
                          <a:solidFill>
                            <a:schemeClr val="tx1"/>
                          </a:solidFill>
                        </a:rPr>
                        <a:t>Nach dem </a:t>
                      </a:r>
                      <a:r>
                        <a:rPr lang="de-DE" smtClean="0">
                          <a:solidFill>
                            <a:schemeClr val="tx1"/>
                          </a:solidFill>
                        </a:rPr>
                        <a:t>Crash (nach 3.2</a:t>
                      </a:r>
                      <a:r>
                        <a:rPr lang="de-DE" dirty="0" smtClean="0">
                          <a:solidFill>
                            <a:schemeClr val="tx1"/>
                          </a:solidFill>
                        </a:rPr>
                        <a:t>.)</a:t>
                      </a:r>
                      <a:endParaRPr lang="de-CH" dirty="0">
                        <a:solidFill>
                          <a:schemeClr val="tx1"/>
                        </a:solidFill>
                      </a:endParaRPr>
                    </a:p>
                  </a:txBody>
                  <a:tcPr/>
                </a:tc>
                <a:tc>
                  <a:txBody>
                    <a:bodyPr/>
                    <a:lstStyle/>
                    <a:p>
                      <a:r>
                        <a:rPr lang="de-DE" b="1" dirty="0" smtClean="0"/>
                        <a:t>ca. 70</a:t>
                      </a:r>
                      <a:endParaRPr lang="de-CH" b="1" dirty="0"/>
                    </a:p>
                  </a:txBody>
                  <a:tcPr/>
                </a:tc>
              </a:tr>
            </a:tbl>
          </a:graphicData>
        </a:graphic>
      </p:graphicFrame>
      <p:pic>
        <p:nvPicPr>
          <p:cNvPr id="56346" name="Picture 2" descr="C:\Users\andreasd\Desktop\Tulpenwahn - Semper Augustus Tulpe 4.jpg"/>
          <p:cNvPicPr>
            <a:picLocks noChangeAspect="1" noChangeArrowheads="1"/>
          </p:cNvPicPr>
          <p:nvPr/>
        </p:nvPicPr>
        <p:blipFill>
          <a:blip r:embed="rId3" cstate="print"/>
          <a:srcRect/>
          <a:stretch>
            <a:fillRect/>
          </a:stretch>
        </p:blipFill>
        <p:spPr bwMode="auto">
          <a:xfrm>
            <a:off x="6629400" y="1600200"/>
            <a:ext cx="2101850" cy="3251200"/>
          </a:xfrm>
          <a:prstGeom prst="rect">
            <a:avLst/>
          </a:prstGeom>
          <a:noFill/>
          <a:ln w="9525">
            <a:noFill/>
            <a:miter lim="800000"/>
            <a:headEnd/>
            <a:tailEnd/>
          </a:ln>
        </p:spPr>
      </p:pic>
      <p:sp>
        <p:nvSpPr>
          <p:cNvPr id="56347" name="TextBox 5"/>
          <p:cNvSpPr txBox="1">
            <a:spLocks noChangeArrowheads="1"/>
          </p:cNvSpPr>
          <p:nvPr/>
        </p:nvSpPr>
        <p:spPr bwMode="auto">
          <a:xfrm>
            <a:off x="457200" y="5486400"/>
            <a:ext cx="7673975" cy="923925"/>
          </a:xfrm>
          <a:prstGeom prst="rect">
            <a:avLst/>
          </a:prstGeom>
          <a:noFill/>
          <a:ln w="9525">
            <a:noFill/>
            <a:miter lim="800000"/>
            <a:headEnd/>
            <a:tailEnd/>
          </a:ln>
        </p:spPr>
        <p:txBody>
          <a:bodyPr wrap="none">
            <a:spAutoFit/>
          </a:bodyPr>
          <a:lstStyle/>
          <a:p>
            <a:r>
              <a:rPr lang="de-DE"/>
              <a:t>Preise auf Tulpenauktionen in Gulden für ein Pfund der (relativ billigen)</a:t>
            </a:r>
          </a:p>
          <a:p>
            <a:r>
              <a:rPr lang="de-DE"/>
              <a:t>Sorte „Switsers“. Zum Vergleich: Preis eines „fetten Ochsen“ 120 Gulden.</a:t>
            </a:r>
          </a:p>
          <a:p>
            <a:r>
              <a:rPr lang="de-DE"/>
              <a:t>Aus Mike Dash, 1999.</a:t>
            </a:r>
            <a:endParaRPr lang="de-CH"/>
          </a:p>
        </p:txBody>
      </p:sp>
      <p:sp>
        <p:nvSpPr>
          <p:cNvPr id="56348" name="TextBox 6"/>
          <p:cNvSpPr txBox="1">
            <a:spLocks noChangeArrowheads="1"/>
          </p:cNvSpPr>
          <p:nvPr/>
        </p:nvSpPr>
        <p:spPr bwMode="auto">
          <a:xfrm>
            <a:off x="6364288" y="4953000"/>
            <a:ext cx="2779712" cy="369888"/>
          </a:xfrm>
          <a:prstGeom prst="rect">
            <a:avLst/>
          </a:prstGeom>
          <a:noFill/>
          <a:ln w="9525">
            <a:noFill/>
            <a:miter lim="800000"/>
            <a:headEnd/>
            <a:tailEnd/>
          </a:ln>
        </p:spPr>
        <p:txBody>
          <a:bodyPr wrap="none">
            <a:spAutoFit/>
          </a:bodyPr>
          <a:lstStyle/>
          <a:p>
            <a:r>
              <a:rPr lang="de-DE"/>
              <a:t>Sorte „Semper Augustus“</a:t>
            </a:r>
            <a:endParaRPr lang="de-CH"/>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DE" sz="4000" smtClean="0"/>
              <a:t>Entscheidungen und Spieltheorie</a:t>
            </a:r>
          </a:p>
        </p:txBody>
      </p:sp>
      <p:sp>
        <p:nvSpPr>
          <p:cNvPr id="6147" name="Rectangle 3"/>
          <p:cNvSpPr>
            <a:spLocks noGrp="1" noChangeArrowheads="1"/>
          </p:cNvSpPr>
          <p:nvPr>
            <p:ph type="body" idx="1"/>
          </p:nvPr>
        </p:nvSpPr>
        <p:spPr/>
        <p:txBody>
          <a:bodyPr/>
          <a:lstStyle/>
          <a:p>
            <a:pPr marL="609600" indent="-609600" eaLnBrk="1" hangingPunct="1">
              <a:buFontTx/>
              <a:buAutoNum type="arabicPeriod"/>
            </a:pPr>
            <a:r>
              <a:rPr lang="de-DE" dirty="0" smtClean="0"/>
              <a:t>Entscheidungen unter Sicherheit oder Risiko (z. B. Roulette): Keine Spieltheorie!</a:t>
            </a:r>
          </a:p>
          <a:p>
            <a:pPr marL="609600" indent="-609600" eaLnBrk="1" hangingPunct="1">
              <a:buFontTx/>
              <a:buAutoNum type="arabicPeriod"/>
            </a:pPr>
            <a:r>
              <a:rPr lang="de-DE" dirty="0" smtClean="0"/>
              <a:t>Entscheidungsprobleme, bei denen das Ergebnis von den Handlungen anderer Personen abhängt („strategische Interdependenz von Handlungen“)</a:t>
            </a:r>
          </a:p>
          <a:p>
            <a:pPr marL="609600" indent="-609600" eaLnBrk="1" hangingPunct="1">
              <a:buFontTx/>
              <a:buNone/>
            </a:pPr>
            <a:r>
              <a:rPr lang="de-DE" dirty="0" smtClean="0"/>
              <a:t>► Das ist die Domäne der Spieltheorie.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untitled"/>
          <p:cNvPicPr>
            <a:picLocks noChangeAspect="1" noChangeArrowheads="1"/>
          </p:cNvPicPr>
          <p:nvPr/>
        </p:nvPicPr>
        <p:blipFill>
          <a:blip r:embed="rId3" cstate="print"/>
          <a:srcRect/>
          <a:stretch>
            <a:fillRect/>
          </a:stretch>
        </p:blipFill>
        <p:spPr bwMode="auto">
          <a:xfrm>
            <a:off x="838200" y="609600"/>
            <a:ext cx="5356225" cy="5691188"/>
          </a:xfrm>
          <a:prstGeom prst="rect">
            <a:avLst/>
          </a:prstGeom>
          <a:noFill/>
          <a:ln w="9525">
            <a:noFill/>
            <a:miter lim="800000"/>
            <a:headEnd/>
            <a:tailEnd/>
          </a:ln>
        </p:spPr>
      </p:pic>
      <p:sp>
        <p:nvSpPr>
          <p:cNvPr id="57347" name="Rectangle 2"/>
          <p:cNvSpPr>
            <a:spLocks noChangeArrowheads="1"/>
          </p:cNvSpPr>
          <p:nvPr/>
        </p:nvSpPr>
        <p:spPr bwMode="auto">
          <a:xfrm>
            <a:off x="6400800" y="2514600"/>
            <a:ext cx="2514600" cy="1143000"/>
          </a:xfrm>
          <a:prstGeom prst="rect">
            <a:avLst/>
          </a:prstGeom>
          <a:noFill/>
          <a:ln w="9525">
            <a:noFill/>
            <a:miter lim="800000"/>
            <a:headEnd/>
            <a:tailEnd/>
          </a:ln>
        </p:spPr>
        <p:txBody>
          <a:bodyPr anchor="ctr"/>
          <a:lstStyle/>
          <a:p>
            <a:pPr algn="ctr" eaLnBrk="0" hangingPunct="0"/>
            <a:r>
              <a:rPr lang="en-US" sz="2400">
                <a:latin typeface="Calibri" pitchFamily="34" charset="0"/>
              </a:rPr>
              <a:t>Aktienkurs der Dt. Telekom</a:t>
            </a:r>
            <a:endParaRPr lang="de-DE" sz="2400">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68313" y="260350"/>
            <a:ext cx="8229600" cy="5576888"/>
          </a:xfrm>
        </p:spPr>
        <p:txBody>
          <a:bodyPr/>
          <a:lstStyle/>
          <a:p>
            <a:pPr algn="ctr" eaLnBrk="1" hangingPunct="1">
              <a:lnSpc>
                <a:spcPct val="90000"/>
              </a:lnSpc>
              <a:buFontTx/>
              <a:buNone/>
            </a:pPr>
            <a:r>
              <a:rPr lang="de-DE" sz="2400" b="1" smtClean="0">
                <a:latin typeface="Verdana" pitchFamily="34" charset="0"/>
              </a:rPr>
              <a:t>Das Allmende-Dilemma</a:t>
            </a:r>
          </a:p>
          <a:p>
            <a:pPr eaLnBrk="1" hangingPunct="1">
              <a:lnSpc>
                <a:spcPct val="90000"/>
              </a:lnSpc>
            </a:pPr>
            <a:endParaRPr lang="de-DE" sz="2400" smtClean="0"/>
          </a:p>
          <a:p>
            <a:pPr eaLnBrk="1" hangingPunct="1">
              <a:lnSpc>
                <a:spcPct val="90000"/>
              </a:lnSpc>
              <a:buFontTx/>
              <a:buNone/>
            </a:pPr>
            <a:r>
              <a:rPr lang="de-DE" sz="2400" smtClean="0"/>
              <a:t>    </a:t>
            </a:r>
            <a:r>
              <a:rPr lang="de-DE" sz="2400" smtClean="0">
                <a:latin typeface="Verdana" pitchFamily="34" charset="0"/>
              </a:rPr>
              <a:t>Eine Gruppe von 10 Personen besucht ein Restaurant. Sie beschliessen, die Rechnung durch die Zahl der Köpfe zu teilen. Weniger zivilisierte Personen werden einen grösseren Appetit als bei individueller Abrechnung entwickeln. 9/10 der Rechnung wird von den anderen Tischgenossen subventioniert. Folgen alle Gäste dieser Logik, wird die Rechnung zum Schaden aller aufgebläht. </a:t>
            </a:r>
          </a:p>
          <a:p>
            <a:pPr eaLnBrk="1" hangingPunct="1">
              <a:lnSpc>
                <a:spcPct val="90000"/>
              </a:lnSpc>
              <a:buFontTx/>
              <a:buNone/>
            </a:pPr>
            <a:r>
              <a:rPr lang="de-DE" sz="2400" smtClean="0">
                <a:latin typeface="Verdana" pitchFamily="34" charset="0"/>
              </a:rPr>
              <a:t>   </a:t>
            </a:r>
          </a:p>
          <a:p>
            <a:pPr eaLnBrk="1" hangingPunct="1">
              <a:lnSpc>
                <a:spcPct val="90000"/>
              </a:lnSpc>
              <a:buFontTx/>
              <a:buNone/>
            </a:pPr>
            <a:r>
              <a:rPr lang="de-DE" sz="2400" smtClean="0">
                <a:latin typeface="Verdana" pitchFamily="34" charset="0"/>
              </a:rPr>
              <a:t>   Gleiche Logik in einem Mietshaus mit gemeinsamer Heizkostenabrechnung.</a:t>
            </a:r>
          </a:p>
          <a:p>
            <a:pPr eaLnBrk="1" hangingPunct="1">
              <a:lnSpc>
                <a:spcPct val="90000"/>
              </a:lnSpc>
              <a:buFontTx/>
              <a:buNone/>
            </a:pPr>
            <a:endParaRPr lang="de-DE" sz="2400" smtClean="0">
              <a:latin typeface="Verdana" pitchFamily="34" charset="0"/>
            </a:endParaRPr>
          </a:p>
          <a:p>
            <a:pPr eaLnBrk="1" hangingPunct="1">
              <a:lnSpc>
                <a:spcPct val="90000"/>
              </a:lnSpc>
              <a:buFontTx/>
              <a:buNone/>
            </a:pPr>
            <a:r>
              <a:rPr lang="de-DE" sz="2400" smtClean="0">
                <a:latin typeface="Verdana" pitchFamily="34" charset="0"/>
              </a:rPr>
              <a:t>   Die Abholzung von Wäldern, die Überfischung der Meere und allgemein die Übernutzung von Ressourcen sind Beispiele mit gravierenderen Konsequenzen.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9394" name="Picture 4" descr="DSC02321"/>
          <p:cNvPicPr>
            <a:picLocks noChangeAspect="1" noChangeArrowheads="1"/>
          </p:cNvPicPr>
          <p:nvPr/>
        </p:nvPicPr>
        <p:blipFill>
          <a:blip r:embed="rId3" cstate="print"/>
          <a:srcRect/>
          <a:stretch>
            <a:fillRect/>
          </a:stretch>
        </p:blipFill>
        <p:spPr bwMode="auto">
          <a:xfrm>
            <a:off x="179388" y="1916113"/>
            <a:ext cx="4360862" cy="3270250"/>
          </a:xfrm>
          <a:prstGeom prst="rect">
            <a:avLst/>
          </a:prstGeom>
          <a:noFill/>
          <a:ln w="9525">
            <a:noFill/>
            <a:miter lim="800000"/>
            <a:headEnd/>
            <a:tailEnd/>
          </a:ln>
        </p:spPr>
      </p:pic>
      <p:pic>
        <p:nvPicPr>
          <p:cNvPr id="59395" name="Picture 5" descr="DSC02327"/>
          <p:cNvPicPr>
            <a:picLocks noChangeAspect="1" noChangeArrowheads="1"/>
          </p:cNvPicPr>
          <p:nvPr/>
        </p:nvPicPr>
        <p:blipFill>
          <a:blip r:embed="rId4" cstate="print"/>
          <a:srcRect/>
          <a:stretch>
            <a:fillRect/>
          </a:stretch>
        </p:blipFill>
        <p:spPr bwMode="auto">
          <a:xfrm>
            <a:off x="4783138" y="1916113"/>
            <a:ext cx="4360862" cy="3270250"/>
          </a:xfrm>
          <a:prstGeom prst="rect">
            <a:avLst/>
          </a:prstGeom>
          <a:noFill/>
          <a:ln w="9525">
            <a:noFill/>
            <a:miter lim="800000"/>
            <a:headEnd/>
            <a:tailEnd/>
          </a:ln>
        </p:spPr>
      </p:pic>
      <p:sp>
        <p:nvSpPr>
          <p:cNvPr id="59396" name="Text Box 6"/>
          <p:cNvSpPr txBox="1">
            <a:spLocks noChangeArrowheads="1"/>
          </p:cNvSpPr>
          <p:nvPr/>
        </p:nvSpPr>
        <p:spPr bwMode="auto">
          <a:xfrm>
            <a:off x="1979613" y="765175"/>
            <a:ext cx="5526087" cy="457200"/>
          </a:xfrm>
          <a:prstGeom prst="rect">
            <a:avLst/>
          </a:prstGeom>
          <a:noFill/>
          <a:ln w="9525">
            <a:noFill/>
            <a:miter lim="800000"/>
            <a:headEnd/>
            <a:tailEnd/>
          </a:ln>
        </p:spPr>
        <p:txBody>
          <a:bodyPr wrap="none">
            <a:spAutoFit/>
          </a:bodyPr>
          <a:lstStyle/>
          <a:p>
            <a:r>
              <a:rPr lang="en-US" sz="2400"/>
              <a:t>Die klugen Bauern von Törbel im Wallis</a:t>
            </a:r>
            <a:endParaRPr lang="de-DE" sz="2400"/>
          </a:p>
        </p:txBody>
      </p:sp>
      <p:sp>
        <p:nvSpPr>
          <p:cNvPr id="59397" name="Text Box 5"/>
          <p:cNvSpPr txBox="1">
            <a:spLocks noChangeArrowheads="1"/>
          </p:cNvSpPr>
          <p:nvPr/>
        </p:nvSpPr>
        <p:spPr bwMode="auto">
          <a:xfrm>
            <a:off x="2463800" y="5608638"/>
            <a:ext cx="184150" cy="366712"/>
          </a:xfrm>
          <a:prstGeom prst="rect">
            <a:avLst/>
          </a:prstGeom>
          <a:noFill/>
          <a:ln w="9525">
            <a:noFill/>
            <a:miter lim="800000"/>
            <a:headEnd/>
            <a:tailEnd/>
          </a:ln>
        </p:spPr>
        <p:txBody>
          <a:bodyPr wrap="none">
            <a:spAutoFit/>
          </a:bodyPr>
          <a:lstStyle/>
          <a:p>
            <a:endParaRPr lang="de-DE"/>
          </a:p>
        </p:txBody>
      </p:sp>
      <p:sp>
        <p:nvSpPr>
          <p:cNvPr id="59398" name="Text Box 6"/>
          <p:cNvSpPr txBox="1">
            <a:spLocks noChangeArrowheads="1"/>
          </p:cNvSpPr>
          <p:nvPr/>
        </p:nvSpPr>
        <p:spPr bwMode="auto">
          <a:xfrm>
            <a:off x="468313" y="5805488"/>
            <a:ext cx="8218487" cy="457200"/>
          </a:xfrm>
          <a:prstGeom prst="rect">
            <a:avLst/>
          </a:prstGeom>
          <a:noFill/>
          <a:ln w="9525">
            <a:noFill/>
            <a:miter lim="800000"/>
            <a:headEnd/>
            <a:tailEnd/>
          </a:ln>
        </p:spPr>
        <p:txBody>
          <a:bodyPr wrap="none">
            <a:spAutoFit/>
          </a:bodyPr>
          <a:lstStyle/>
          <a:p>
            <a:r>
              <a:rPr lang="de-DE" sz="2400"/>
              <a:t>► Klug eingerichtete Institutionen lösen soziale Dilemmata!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cstate="print"/>
          <a:srcRect/>
          <a:stretch>
            <a:fillRect/>
          </a:stretch>
        </p:blipFill>
        <p:spPr bwMode="auto">
          <a:xfrm>
            <a:off x="684213" y="404813"/>
            <a:ext cx="5849937" cy="4995862"/>
          </a:xfrm>
          <a:prstGeom prst="rect">
            <a:avLst/>
          </a:prstGeom>
          <a:noFill/>
          <a:ln w="9525">
            <a:noFill/>
            <a:miter lim="800000"/>
            <a:headEnd/>
            <a:tailEnd/>
          </a:ln>
        </p:spPr>
      </p:pic>
      <p:sp>
        <p:nvSpPr>
          <p:cNvPr id="60419" name="Text Box 5"/>
          <p:cNvSpPr txBox="1">
            <a:spLocks noChangeArrowheads="1"/>
          </p:cNvSpPr>
          <p:nvPr/>
        </p:nvSpPr>
        <p:spPr bwMode="auto">
          <a:xfrm>
            <a:off x="684213" y="5445125"/>
            <a:ext cx="7991475" cy="1477963"/>
          </a:xfrm>
          <a:prstGeom prst="rect">
            <a:avLst/>
          </a:prstGeom>
          <a:noFill/>
          <a:ln w="9525">
            <a:noFill/>
            <a:miter lim="800000"/>
            <a:headEnd/>
            <a:tailEnd/>
          </a:ln>
        </p:spPr>
        <p:txBody>
          <a:bodyPr>
            <a:spAutoFit/>
          </a:bodyPr>
          <a:lstStyle/>
          <a:p>
            <a:r>
              <a:rPr lang="en-US" sz="2400"/>
              <a:t>Michel Majorani und Daniela Schmuki (2006)</a:t>
            </a:r>
          </a:p>
          <a:p>
            <a:endParaRPr lang="en-US" sz="2400"/>
          </a:p>
          <a:p>
            <a:r>
              <a:rPr lang="en-US" sz="2400"/>
              <a:t>http://www.socio.ethz.ch/education/mtu/papers</a:t>
            </a:r>
          </a:p>
          <a:p>
            <a:endParaRPr lang="de-DE"/>
          </a:p>
        </p:txBody>
      </p:sp>
      <p:sp>
        <p:nvSpPr>
          <p:cNvPr id="60420" name="Text Box 6"/>
          <p:cNvSpPr txBox="1">
            <a:spLocks noChangeArrowheads="1"/>
          </p:cNvSpPr>
          <p:nvPr/>
        </p:nvSpPr>
        <p:spPr bwMode="auto">
          <a:xfrm>
            <a:off x="6659563" y="981075"/>
            <a:ext cx="2236787" cy="4108450"/>
          </a:xfrm>
          <a:prstGeom prst="rect">
            <a:avLst/>
          </a:prstGeom>
          <a:noFill/>
          <a:ln w="9525">
            <a:noFill/>
            <a:miter lim="800000"/>
            <a:headEnd/>
            <a:tailEnd/>
          </a:ln>
        </p:spPr>
        <p:txBody>
          <a:bodyPr wrap="none">
            <a:spAutoFit/>
          </a:bodyPr>
          <a:lstStyle/>
          <a:p>
            <a:r>
              <a:rPr lang="en-US" sz="2400"/>
              <a:t>Fallstudie:</a:t>
            </a:r>
          </a:p>
          <a:p>
            <a:r>
              <a:rPr lang="en-US" sz="2400"/>
              <a:t>Törbel, Wallis</a:t>
            </a:r>
          </a:p>
          <a:p>
            <a:endParaRPr lang="en-US" sz="2400"/>
          </a:p>
          <a:p>
            <a:r>
              <a:rPr lang="en-US" sz="2400"/>
              <a:t>Allmende-</a:t>
            </a:r>
          </a:p>
          <a:p>
            <a:r>
              <a:rPr lang="en-US" sz="2400"/>
              <a:t>Reglement von</a:t>
            </a:r>
          </a:p>
          <a:p>
            <a:r>
              <a:rPr lang="en-US" sz="2400"/>
              <a:t>1517</a:t>
            </a:r>
          </a:p>
          <a:p>
            <a:endParaRPr lang="en-US" sz="2400"/>
          </a:p>
          <a:p>
            <a:r>
              <a:rPr lang="en-US" sz="2400"/>
              <a:t>Ostrom 1990,</a:t>
            </a:r>
          </a:p>
          <a:p>
            <a:r>
              <a:rPr lang="en-US" sz="2400"/>
              <a:t>Netting 1981,</a:t>
            </a:r>
          </a:p>
          <a:p>
            <a:r>
              <a:rPr lang="en-US" sz="2400"/>
              <a:t>Majorani und</a:t>
            </a:r>
          </a:p>
          <a:p>
            <a:r>
              <a:rPr lang="en-US" sz="2400"/>
              <a:t>Schmuki 2006</a:t>
            </a:r>
            <a:endParaRPr lang="de-DE" sz="2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68313" y="0"/>
            <a:ext cx="8229600" cy="1143000"/>
          </a:xfrm>
        </p:spPr>
        <p:txBody>
          <a:bodyPr/>
          <a:lstStyle/>
          <a:p>
            <a:pPr eaLnBrk="1" hangingPunct="1"/>
            <a:r>
              <a:rPr lang="en-US" sz="3600" smtClean="0"/>
              <a:t>Fallstudie: Törbel, Schweiz</a:t>
            </a:r>
            <a:endParaRPr lang="de-DE" sz="3600" smtClean="0"/>
          </a:p>
        </p:txBody>
      </p:sp>
      <p:sp>
        <p:nvSpPr>
          <p:cNvPr id="61443" name="Rectangle 3"/>
          <p:cNvSpPr>
            <a:spLocks noGrp="1" noChangeArrowheads="1"/>
          </p:cNvSpPr>
          <p:nvPr>
            <p:ph type="body" idx="4294967295"/>
          </p:nvPr>
        </p:nvSpPr>
        <p:spPr>
          <a:xfrm>
            <a:off x="468313" y="1125538"/>
            <a:ext cx="8229600" cy="4784725"/>
          </a:xfrm>
        </p:spPr>
        <p:txBody>
          <a:bodyPr/>
          <a:lstStyle/>
          <a:p>
            <a:pPr marL="609600" indent="-609600" eaLnBrk="1" hangingPunct="1">
              <a:buFontTx/>
              <a:buNone/>
            </a:pPr>
            <a:r>
              <a:rPr lang="en-US" sz="2800" smtClean="0"/>
              <a:t>Allmendenutzung</a:t>
            </a:r>
          </a:p>
          <a:p>
            <a:pPr marL="609600" indent="-609600" eaLnBrk="1" hangingPunct="1">
              <a:buFontTx/>
              <a:buAutoNum type="arabicPeriod"/>
            </a:pPr>
            <a:r>
              <a:rPr lang="en-US" sz="2800" smtClean="0"/>
              <a:t>Zugangsregelung: N Teilnehmer</a:t>
            </a:r>
          </a:p>
          <a:p>
            <a:pPr marL="609600" indent="-609600" eaLnBrk="1" hangingPunct="1">
              <a:buFontTx/>
              <a:buAutoNum type="arabicPeriod"/>
            </a:pPr>
            <a:r>
              <a:rPr lang="en-US" sz="2800" smtClean="0"/>
              <a:t>Begrenzung der Ressourcennutzung. “Winterregel”: Nur soviel Vieh darf auf die Allmende, wie im Winter aus eigenem Anbau versorgt werden kann.</a:t>
            </a:r>
          </a:p>
          <a:p>
            <a:pPr marL="609600" indent="-609600" eaLnBrk="1" hangingPunct="1">
              <a:buFontTx/>
              <a:buAutoNum type="arabicPeriod"/>
            </a:pPr>
            <a:r>
              <a:rPr lang="en-US" sz="2800" smtClean="0"/>
              <a:t>“Gewalthaber” verhängt Sanktionen bei Regelverstössen und erhält 50 % der Busse.</a:t>
            </a:r>
            <a:endParaRPr lang="de-DE" sz="2800" smtClean="0"/>
          </a:p>
        </p:txBody>
      </p:sp>
      <p:sp>
        <p:nvSpPr>
          <p:cNvPr id="61444" name="Text Box 4"/>
          <p:cNvSpPr txBox="1">
            <a:spLocks noChangeArrowheads="1"/>
          </p:cNvSpPr>
          <p:nvPr/>
        </p:nvSpPr>
        <p:spPr bwMode="auto">
          <a:xfrm>
            <a:off x="684213" y="5589588"/>
            <a:ext cx="7632700" cy="1187450"/>
          </a:xfrm>
          <a:prstGeom prst="rect">
            <a:avLst/>
          </a:prstGeom>
          <a:noFill/>
          <a:ln w="9525">
            <a:noFill/>
            <a:miter lim="800000"/>
            <a:headEnd/>
            <a:tailEnd/>
          </a:ln>
        </p:spPr>
        <p:txBody>
          <a:bodyPr>
            <a:spAutoFit/>
          </a:bodyPr>
          <a:lstStyle/>
          <a:p>
            <a:r>
              <a:rPr lang="de-DE" sz="2400"/>
              <a:t>Elinor Ostrom 1990, Nobelpreis 2009 für die Untersuchung von Allmenden („Die Verfassung der Allmende“)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3"/>
          <p:cNvSpPr>
            <a:spLocks noGrp="1" noChangeArrowheads="1"/>
          </p:cNvSpPr>
          <p:nvPr>
            <p:ph type="body" idx="4294967295"/>
          </p:nvPr>
        </p:nvSpPr>
        <p:spPr>
          <a:xfrm>
            <a:off x="468313" y="188913"/>
            <a:ext cx="8229600" cy="4784725"/>
          </a:xfrm>
        </p:spPr>
        <p:txBody>
          <a:bodyPr/>
          <a:lstStyle/>
          <a:p>
            <a:pPr marL="609600" indent="-609600" eaLnBrk="1" hangingPunct="1">
              <a:buFontTx/>
              <a:buNone/>
            </a:pPr>
            <a:endParaRPr lang="de-DE" sz="2800" smtClean="0"/>
          </a:p>
          <a:p>
            <a:pPr marL="609600" indent="-609600" eaLnBrk="1" hangingPunct="1">
              <a:buFontTx/>
              <a:buNone/>
            </a:pPr>
            <a:r>
              <a:rPr lang="de-DE" sz="2800" smtClean="0"/>
              <a:t>►   Institutionen sind Lösungen für soziale Dilemmata  </a:t>
            </a:r>
          </a:p>
          <a:p>
            <a:pPr marL="609600" indent="-609600" eaLnBrk="1" hangingPunct="1">
              <a:buFontTx/>
              <a:buNone/>
            </a:pPr>
            <a:r>
              <a:rPr lang="de-DE" sz="2800" smtClean="0"/>
              <a:t>►   Analyse und Design von Institutionen (z.B. Reputation auf Märkten (eBay), Sanktionsmechanismen, Allmendedilemma, Auktionsregeln, Emissionszertifikate, Ratingagenturen, Kartellrecht, Verkehrssteuerung etc.: Spieltheorie analysiert und entwickelt Lösungsvorschläge.</a:t>
            </a:r>
          </a:p>
          <a:p>
            <a:pPr marL="609600" indent="-609600" eaLnBrk="1" hangingPunct="1">
              <a:buFontTx/>
              <a:buNone/>
            </a:pPr>
            <a:endParaRPr lang="de-DE" sz="2800" b="1"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3"/>
          <p:cNvSpPr>
            <a:spLocks noGrp="1" noChangeArrowheads="1"/>
          </p:cNvSpPr>
          <p:nvPr>
            <p:ph type="body" idx="4294967295"/>
          </p:nvPr>
        </p:nvSpPr>
        <p:spPr>
          <a:xfrm>
            <a:off x="468313" y="0"/>
            <a:ext cx="8229600" cy="6381750"/>
          </a:xfrm>
        </p:spPr>
        <p:txBody>
          <a:bodyPr/>
          <a:lstStyle/>
          <a:p>
            <a:pPr marL="609600" indent="-609600" eaLnBrk="1" hangingPunct="1">
              <a:buFontTx/>
              <a:buNone/>
            </a:pPr>
            <a:endParaRPr lang="de-DE" sz="2800" smtClean="0"/>
          </a:p>
          <a:p>
            <a:pPr marL="609600" indent="-609600" eaLnBrk="1" hangingPunct="1">
              <a:buFontTx/>
              <a:buNone/>
            </a:pPr>
            <a:r>
              <a:rPr lang="de-DE" sz="2800" smtClean="0"/>
              <a:t>►   Institutionen sind Lösungen für soziale Dilemmata  </a:t>
            </a:r>
          </a:p>
          <a:p>
            <a:pPr marL="609600" indent="-609600" eaLnBrk="1" hangingPunct="1">
              <a:buFontTx/>
              <a:buNone/>
            </a:pPr>
            <a:r>
              <a:rPr lang="de-DE" sz="2800" smtClean="0"/>
              <a:t>►   Analyse und Design von Institutionen (z.B. Reputation auf Märkten (eBay), Sanktionsmechanismen, Allmendedilemma, Auktionsregeln, Emissionszertifikate, Ratingagenturen, Kartellrecht, Verkehrssteuerung etc.: Spieltheorie analysiert und entwickelt Lösungsvorschläge.</a:t>
            </a:r>
          </a:p>
          <a:p>
            <a:pPr marL="609600" indent="-609600" eaLnBrk="1" hangingPunct="1">
              <a:buFontTx/>
              <a:buNone/>
            </a:pPr>
            <a:r>
              <a:rPr lang="de-DE" sz="2800" smtClean="0"/>
              <a:t>►   </a:t>
            </a:r>
            <a:r>
              <a:rPr lang="de-DE" sz="2800" b="1" smtClean="0"/>
              <a:t>Leider haben die Verhandlungen über die globale Allmende (Klimawandel) bislang nicht zu ähnlich weisen Regeln geführt, wie sie in Törbel Jahrhunderte existierte haben.</a:t>
            </a:r>
          </a:p>
          <a:p>
            <a:pPr marL="609600" indent="-609600" eaLnBrk="1" hangingPunct="1">
              <a:buFontTx/>
              <a:buNone/>
            </a:pPr>
            <a:endParaRPr lang="de-DE" sz="2800" smtClean="0"/>
          </a:p>
          <a:p>
            <a:pPr marL="609600" indent="-609600" eaLnBrk="1" hangingPunct="1">
              <a:buFontTx/>
              <a:buNone/>
            </a:pPr>
            <a:endParaRPr lang="de-DE" sz="2800" b="1"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68313" y="404813"/>
            <a:ext cx="8229600" cy="6192837"/>
          </a:xfrm>
        </p:spPr>
        <p:txBody>
          <a:bodyPr/>
          <a:lstStyle/>
          <a:p>
            <a:pPr>
              <a:buFontTx/>
              <a:buNone/>
            </a:pPr>
            <a:r>
              <a:rPr lang="de-DE" sz="2800" smtClean="0"/>
              <a:t>►Sequentielle Spiele, Teilspielperfektheit,     Verfeinerung („refinement“) von  Gleichgewichten</a:t>
            </a:r>
          </a:p>
          <a:p>
            <a:pPr>
              <a:buFontTx/>
              <a:buNone/>
            </a:pPr>
            <a:r>
              <a:rPr lang="de-DE" sz="2800" smtClean="0"/>
              <a:t>► Unvollständige, asymmetrische  Information</a:t>
            </a:r>
          </a:p>
          <a:p>
            <a:pPr>
              <a:buFontTx/>
              <a:buNone/>
            </a:pPr>
            <a:r>
              <a:rPr lang="de-DE" sz="2800" smtClean="0"/>
              <a:t>► Signalspiele</a:t>
            </a:r>
          </a:p>
          <a:p>
            <a:pPr>
              <a:buFontTx/>
              <a:buNone/>
            </a:pPr>
            <a:r>
              <a:rPr lang="de-DE" sz="2800" smtClean="0"/>
              <a:t>► Evolutionäre Spieltheorie</a:t>
            </a:r>
          </a:p>
          <a:p>
            <a:pPr>
              <a:buFontTx/>
              <a:buNone/>
            </a:pPr>
            <a:r>
              <a:rPr lang="de-DE" sz="2800" smtClean="0"/>
              <a:t>► Experimentelle, „behavioral“ Spieltheorie</a:t>
            </a:r>
          </a:p>
          <a:p>
            <a:pPr>
              <a:buFontTx/>
              <a:buNone/>
            </a:pPr>
            <a:r>
              <a:rPr lang="de-DE" sz="2800" smtClean="0"/>
              <a:t>►Spieltheorie ist heute Grundlage der Ökonomie, weitere Anwendungen in den Sozialwissenschaften (Soziologie, Sozialpsychologie, Politikwiss. u.a.), in der Biologie (evolutionäre Spieltheorie), in der Informatik (Rechnernetze).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a:bodyPr>
          <a:lstStyle/>
          <a:p>
            <a:r>
              <a:rPr lang="de-CH" sz="3600" b="1" dirty="0" smtClean="0"/>
              <a:t>Klug geplante Institutionen zahlen sich aus!</a:t>
            </a:r>
            <a:endParaRPr lang="de-CH" sz="3600" b="1" dirty="0"/>
          </a:p>
        </p:txBody>
      </p:sp>
      <p:sp>
        <p:nvSpPr>
          <p:cNvPr id="3" name="Content Placeholder 2"/>
          <p:cNvSpPr>
            <a:spLocks noGrp="1"/>
          </p:cNvSpPr>
          <p:nvPr>
            <p:ph idx="1"/>
          </p:nvPr>
        </p:nvSpPr>
        <p:spPr>
          <a:xfrm>
            <a:off x="467544" y="1340768"/>
            <a:ext cx="8229600" cy="5733256"/>
          </a:xfrm>
        </p:spPr>
        <p:txBody>
          <a:bodyPr>
            <a:normAutofit fontScale="70000" lnSpcReduction="20000"/>
          </a:bodyPr>
          <a:lstStyle/>
          <a:p>
            <a:pPr>
              <a:buNone/>
            </a:pPr>
            <a:r>
              <a:rPr lang="de-DE" dirty="0" smtClean="0"/>
              <a:t>►</a:t>
            </a:r>
            <a:r>
              <a:rPr lang="de-DE" sz="4000" dirty="0" smtClean="0"/>
              <a:t>Ken </a:t>
            </a:r>
            <a:r>
              <a:rPr lang="de-DE" sz="4000" dirty="0" err="1" smtClean="0"/>
              <a:t>Binmore</a:t>
            </a:r>
            <a:r>
              <a:rPr lang="de-DE" sz="4000" dirty="0" smtClean="0"/>
              <a:t> hat mit seinem Team die Regeln zur Versteigerung der Mobilfunkfrequenzen in </a:t>
            </a:r>
            <a:r>
              <a:rPr lang="de-DE" sz="4000" dirty="0" err="1" smtClean="0"/>
              <a:t>Grossbritannien</a:t>
            </a:r>
            <a:r>
              <a:rPr lang="de-DE" sz="4000" dirty="0" smtClean="0"/>
              <a:t> auf Grundlage der Spieltheorie entwickelt. Die Einnahmen betrugen 22,5 Milliarden Pfund Sterling (38,5 Milliarden US $).</a:t>
            </a:r>
          </a:p>
          <a:p>
            <a:pPr>
              <a:buNone/>
            </a:pPr>
            <a:endParaRPr lang="de-DE" sz="4000" dirty="0" smtClean="0"/>
          </a:p>
          <a:p>
            <a:pPr>
              <a:buNone/>
            </a:pPr>
            <a:r>
              <a:rPr lang="de-DE" sz="4000" dirty="0" smtClean="0"/>
              <a:t>►Die kurz danach (2000) durchgeführte Auktion in der Schweiz war ein Desaster. Die Eidgenossenschaft erzielte für vier Lizenzen magere 205 </a:t>
            </a:r>
            <a:r>
              <a:rPr lang="de-DE" sz="4000" dirty="0" err="1" smtClean="0"/>
              <a:t>Mio</a:t>
            </a:r>
            <a:r>
              <a:rPr lang="de-DE" sz="4000" dirty="0" smtClean="0"/>
              <a:t> Fr.</a:t>
            </a:r>
          </a:p>
          <a:p>
            <a:pPr>
              <a:buNone/>
            </a:pPr>
            <a:endParaRPr lang="de-DE" sz="4000" dirty="0" smtClean="0"/>
          </a:p>
          <a:p>
            <a:pPr>
              <a:buNone/>
            </a:pPr>
            <a:r>
              <a:rPr lang="de-DE" sz="4000" dirty="0" smtClean="0"/>
              <a:t>►</a:t>
            </a:r>
            <a:r>
              <a:rPr lang="de-DE" sz="4000" b="1" dirty="0" smtClean="0"/>
              <a:t>Für den Schweizer Steuerzahler hätte es sich gelohnt, den Spieltheoretiker </a:t>
            </a:r>
            <a:r>
              <a:rPr lang="de-DE" sz="4000" b="1" dirty="0" err="1" smtClean="0"/>
              <a:t>Binmore</a:t>
            </a:r>
            <a:r>
              <a:rPr lang="de-DE" sz="4000" b="1" dirty="0" smtClean="0"/>
              <a:t> als Berater anzuheuern.</a:t>
            </a:r>
          </a:p>
          <a:p>
            <a:pPr>
              <a:buNone/>
            </a:pPr>
            <a:endParaRPr lang="de-DE" dirty="0" smtClean="0"/>
          </a:p>
          <a:p>
            <a:pPr>
              <a:buNone/>
            </a:pPr>
            <a:r>
              <a:rPr lang="de-DE" dirty="0" smtClean="0"/>
              <a:t> </a:t>
            </a:r>
            <a:endParaRPr lang="de-CH" dirty="0"/>
          </a:p>
        </p:txBody>
      </p:sp>
    </p:spTree>
    <p:extLst>
      <p:ext uri="{BB962C8B-B14F-4D97-AF65-F5344CB8AC3E}">
        <p14:creationId xmlns:p14="http://schemas.microsoft.com/office/powerpoint/2010/main" val="1914266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de-DE" sz="2800" smtClean="0"/>
              <a:t>Wenn Sie etwas mehr wissen möchten</a:t>
            </a:r>
            <a:r>
              <a:rPr lang="de-DE" sz="4000" smtClean="0"/>
              <a:t> …</a:t>
            </a:r>
          </a:p>
        </p:txBody>
      </p:sp>
      <p:pic>
        <p:nvPicPr>
          <p:cNvPr id="65539" name="Picture 5" descr="31%2BweMGpeeL"/>
          <p:cNvPicPr>
            <a:picLocks noChangeAspect="1" noChangeArrowheads="1"/>
          </p:cNvPicPr>
          <p:nvPr/>
        </p:nvPicPr>
        <p:blipFill>
          <a:blip r:embed="rId3" cstate="print"/>
          <a:srcRect/>
          <a:stretch>
            <a:fillRect/>
          </a:stretch>
        </p:blipFill>
        <p:spPr bwMode="auto">
          <a:xfrm>
            <a:off x="2411413" y="1484313"/>
            <a:ext cx="4762500" cy="4762500"/>
          </a:xfrm>
          <a:prstGeom prst="rect">
            <a:avLst/>
          </a:prstGeom>
          <a:noFill/>
          <a:ln w="9525">
            <a:noFill/>
            <a:miter lim="800000"/>
            <a:headEnd/>
            <a:tailEnd/>
          </a:ln>
        </p:spPr>
      </p:pic>
      <p:sp>
        <p:nvSpPr>
          <p:cNvPr id="65540" name="Text Box 5"/>
          <p:cNvSpPr txBox="1">
            <a:spLocks noChangeArrowheads="1"/>
          </p:cNvSpPr>
          <p:nvPr/>
        </p:nvSpPr>
        <p:spPr bwMode="auto">
          <a:xfrm>
            <a:off x="5867400" y="6308725"/>
            <a:ext cx="3108325" cy="366713"/>
          </a:xfrm>
          <a:prstGeom prst="rect">
            <a:avLst/>
          </a:prstGeom>
          <a:noFill/>
          <a:ln w="9525">
            <a:noFill/>
            <a:miter lim="800000"/>
            <a:headEnd/>
            <a:tailEnd/>
          </a:ln>
        </p:spPr>
        <p:txBody>
          <a:bodyPr wrap="none">
            <a:spAutoFit/>
          </a:bodyPr>
          <a:lstStyle/>
          <a:p>
            <a:r>
              <a:rPr lang="de-DE"/>
              <a:t>diekmann@soz.gess.ethz.ch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Entscheidungstheorie</a:t>
            </a:r>
            <a:endParaRPr lang="de-DE" dirty="0"/>
          </a:p>
        </p:txBody>
      </p:sp>
      <p:sp>
        <p:nvSpPr>
          <p:cNvPr id="3" name="Inhaltsplatzhalter 2"/>
          <p:cNvSpPr>
            <a:spLocks noGrp="1"/>
          </p:cNvSpPr>
          <p:nvPr>
            <p:ph idx="1"/>
          </p:nvPr>
        </p:nvSpPr>
        <p:spPr>
          <a:xfrm>
            <a:off x="457200" y="1600200"/>
            <a:ext cx="8507288" cy="4525963"/>
          </a:xfrm>
        </p:spPr>
        <p:txBody>
          <a:bodyPr>
            <a:normAutofit fontScale="85000" lnSpcReduction="20000"/>
          </a:bodyPr>
          <a:lstStyle/>
          <a:p>
            <a:pPr marL="0" indent="0">
              <a:buNone/>
            </a:pPr>
            <a:r>
              <a:rPr lang="de-DE" b="1" dirty="0" smtClean="0"/>
              <a:t>A. Ein Akteur entscheidet</a:t>
            </a:r>
            <a:endParaRPr lang="de-DE" dirty="0" smtClean="0"/>
          </a:p>
          <a:p>
            <a:pPr marL="514350" indent="-514350">
              <a:buAutoNum type="arabicPeriod"/>
            </a:pPr>
            <a:r>
              <a:rPr lang="de-DE" dirty="0" smtClean="0"/>
              <a:t>Entscheidungen unter Sicherheit</a:t>
            </a:r>
          </a:p>
          <a:p>
            <a:pPr marL="514350" indent="-514350">
              <a:buAutoNum type="arabicPeriod"/>
            </a:pPr>
            <a:r>
              <a:rPr lang="de-DE" dirty="0" smtClean="0"/>
              <a:t>Entscheidungen unter Risiko (z.B. Roulette, Wahrscheinlichkeiten der Konsequenzen sind bekannt).</a:t>
            </a:r>
          </a:p>
          <a:p>
            <a:pPr marL="514350" indent="-514350">
              <a:buAutoNum type="arabicPeriod"/>
            </a:pPr>
            <a:r>
              <a:rPr lang="de-DE" dirty="0" smtClean="0"/>
              <a:t>Entscheidungen unter Unsicherheit (die Wahrscheinlichkeiten der Konsequenzen sind nicht bekannt).</a:t>
            </a:r>
          </a:p>
          <a:p>
            <a:pPr marL="0" indent="0">
              <a:spcBef>
                <a:spcPts val="0"/>
              </a:spcBef>
              <a:buNone/>
            </a:pPr>
            <a:r>
              <a:rPr lang="de-DE" b="1" dirty="0" smtClean="0"/>
              <a:t>B. Mehrere Akteure (N ≥ 2) entscheiden</a:t>
            </a:r>
          </a:p>
          <a:p>
            <a:pPr marL="0" indent="0">
              <a:spcBef>
                <a:spcPts val="0"/>
              </a:spcBef>
              <a:buNone/>
            </a:pPr>
            <a:r>
              <a:rPr lang="de-DE" b="1" dirty="0"/>
              <a:t> </a:t>
            </a:r>
            <a:r>
              <a:rPr lang="de-DE" b="1" dirty="0" smtClean="0"/>
              <a:t>    </a:t>
            </a:r>
            <a:r>
              <a:rPr lang="de-DE" dirty="0" smtClean="0"/>
              <a:t>und das Ergebnis hängt von der Kombination ihrer </a:t>
            </a:r>
            <a:endParaRPr lang="de-DE" dirty="0"/>
          </a:p>
          <a:p>
            <a:pPr marL="0" indent="0">
              <a:spcBef>
                <a:spcPts val="0"/>
              </a:spcBef>
              <a:buNone/>
            </a:pPr>
            <a:r>
              <a:rPr lang="de-DE" dirty="0" smtClean="0"/>
              <a:t>     Strategien ab. </a:t>
            </a:r>
            <a:r>
              <a:rPr lang="de-DE" b="1" dirty="0" smtClean="0"/>
              <a:t>Damit befasst sich die</a:t>
            </a:r>
          </a:p>
          <a:p>
            <a:pPr marL="0" indent="0">
              <a:spcBef>
                <a:spcPts val="0"/>
              </a:spcBef>
              <a:buNone/>
            </a:pPr>
            <a:r>
              <a:rPr lang="de-DE" b="1" dirty="0"/>
              <a:t> </a:t>
            </a:r>
            <a:r>
              <a:rPr lang="de-DE" b="1" dirty="0" smtClean="0"/>
              <a:t>    Spieltheorie!</a:t>
            </a:r>
            <a:endParaRPr lang="de-DE" b="1" dirty="0"/>
          </a:p>
        </p:txBody>
      </p:sp>
    </p:spTree>
    <p:extLst>
      <p:ext uri="{BB962C8B-B14F-4D97-AF65-F5344CB8AC3E}">
        <p14:creationId xmlns:p14="http://schemas.microsoft.com/office/powerpoint/2010/main" val="34212743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ostkarte - Zürich mit Matterhorn.jpg"/>
          <p:cNvPicPr>
            <a:picLocks noChangeAspect="1"/>
          </p:cNvPicPr>
          <p:nvPr/>
        </p:nvPicPr>
        <p:blipFill>
          <a:blip r:embed="rId3" cstate="print"/>
          <a:srcRect/>
          <a:stretch>
            <a:fillRect/>
          </a:stretch>
        </p:blipFill>
        <p:spPr bwMode="auto">
          <a:xfrm>
            <a:off x="323850" y="333375"/>
            <a:ext cx="8521700" cy="6045200"/>
          </a:xfrm>
          <a:prstGeom prst="rect">
            <a:avLst/>
          </a:prstGeom>
          <a:noFill/>
          <a:ln w="9525">
            <a:noFill/>
            <a:miter lim="800000"/>
            <a:headEnd/>
            <a:tailEnd/>
          </a:ln>
        </p:spPr>
      </p:pic>
      <p:sp>
        <p:nvSpPr>
          <p:cNvPr id="66563" name="Text Box 4"/>
          <p:cNvSpPr txBox="1">
            <a:spLocks noChangeArrowheads="1"/>
          </p:cNvSpPr>
          <p:nvPr/>
        </p:nvSpPr>
        <p:spPr bwMode="auto">
          <a:xfrm>
            <a:off x="1403350" y="549275"/>
            <a:ext cx="6192838" cy="923925"/>
          </a:xfrm>
          <a:prstGeom prst="rect">
            <a:avLst/>
          </a:prstGeom>
          <a:noFill/>
          <a:ln w="9525">
            <a:noFill/>
            <a:miter lim="800000"/>
            <a:headEnd/>
            <a:tailEnd/>
          </a:ln>
        </p:spPr>
        <p:txBody>
          <a:bodyPr>
            <a:spAutoFit/>
          </a:bodyPr>
          <a:lstStyle/>
          <a:p>
            <a:pPr algn="ctr"/>
            <a:r>
              <a:rPr lang="de-DE" sz="5400"/>
              <a:t>THE END</a:t>
            </a:r>
            <a:endParaRPr lang="de-CH" sz="5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3490" name="Group 2"/>
          <p:cNvGraphicFramePr>
            <a:graphicFrameLocks noGrp="1"/>
          </p:cNvGraphicFramePr>
          <p:nvPr/>
        </p:nvGraphicFramePr>
        <p:xfrm>
          <a:off x="1295400" y="2362200"/>
          <a:ext cx="2363788" cy="1143001"/>
        </p:xfrm>
        <a:graphic>
          <a:graphicData uri="http://schemas.openxmlformats.org/drawingml/2006/table">
            <a:tbl>
              <a:tblPr/>
              <a:tblGrid>
                <a:gridCol w="1203325"/>
                <a:gridCol w="1160463"/>
              </a:tblGrid>
              <a:tr h="5540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2, 2</a:t>
                      </a:r>
                      <a:endParaRPr kumimoji="0" lang="de-DE"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0, 0</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0, 2</a:t>
                      </a:r>
                      <a:endParaRPr kumimoji="0" lang="de-DE"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4, 0</a:t>
                      </a:r>
                      <a:endParaRPr kumimoji="0" lang="de-DE"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1" name="Text Box 13"/>
          <p:cNvSpPr txBox="1">
            <a:spLocks noChangeArrowheads="1"/>
          </p:cNvSpPr>
          <p:nvPr/>
        </p:nvSpPr>
        <p:spPr bwMode="auto">
          <a:xfrm>
            <a:off x="457200" y="2362200"/>
            <a:ext cx="649288" cy="549275"/>
          </a:xfrm>
          <a:prstGeom prst="rect">
            <a:avLst/>
          </a:prstGeom>
          <a:noFill/>
          <a:ln w="9525">
            <a:noFill/>
            <a:miter lim="800000"/>
            <a:headEnd/>
            <a:tailEnd/>
          </a:ln>
        </p:spPr>
        <p:txBody>
          <a:bodyPr wrap="none">
            <a:spAutoFit/>
          </a:bodyPr>
          <a:lstStyle/>
          <a:p>
            <a:r>
              <a:rPr lang="en-US" sz="3000"/>
              <a:t>S1</a:t>
            </a:r>
            <a:endParaRPr lang="de-DE" sz="3000"/>
          </a:p>
        </p:txBody>
      </p:sp>
      <p:sp>
        <p:nvSpPr>
          <p:cNvPr id="7182" name="Text Box 14"/>
          <p:cNvSpPr txBox="1">
            <a:spLocks noChangeArrowheads="1"/>
          </p:cNvSpPr>
          <p:nvPr/>
        </p:nvSpPr>
        <p:spPr bwMode="auto">
          <a:xfrm>
            <a:off x="457200" y="2971800"/>
            <a:ext cx="722313" cy="549275"/>
          </a:xfrm>
          <a:prstGeom prst="rect">
            <a:avLst/>
          </a:prstGeom>
          <a:noFill/>
          <a:ln w="9525">
            <a:noFill/>
            <a:miter lim="800000"/>
            <a:headEnd/>
            <a:tailEnd/>
          </a:ln>
        </p:spPr>
        <p:txBody>
          <a:bodyPr>
            <a:spAutoFit/>
          </a:bodyPr>
          <a:lstStyle/>
          <a:p>
            <a:r>
              <a:rPr lang="en-US" sz="3000"/>
              <a:t>T1</a:t>
            </a:r>
            <a:endParaRPr lang="de-DE" sz="3000"/>
          </a:p>
        </p:txBody>
      </p:sp>
      <p:sp>
        <p:nvSpPr>
          <p:cNvPr id="7183" name="Text Box 15"/>
          <p:cNvSpPr txBox="1">
            <a:spLocks noChangeArrowheads="1"/>
          </p:cNvSpPr>
          <p:nvPr/>
        </p:nvSpPr>
        <p:spPr bwMode="auto">
          <a:xfrm>
            <a:off x="1616075" y="1687513"/>
            <a:ext cx="649288" cy="549275"/>
          </a:xfrm>
          <a:prstGeom prst="rect">
            <a:avLst/>
          </a:prstGeom>
          <a:noFill/>
          <a:ln w="9525">
            <a:noFill/>
            <a:miter lim="800000"/>
            <a:headEnd/>
            <a:tailEnd/>
          </a:ln>
        </p:spPr>
        <p:txBody>
          <a:bodyPr wrap="none">
            <a:spAutoFit/>
          </a:bodyPr>
          <a:lstStyle/>
          <a:p>
            <a:r>
              <a:rPr lang="en-US" sz="3000"/>
              <a:t>S2</a:t>
            </a:r>
            <a:endParaRPr lang="de-DE" sz="3000"/>
          </a:p>
        </p:txBody>
      </p:sp>
      <p:sp>
        <p:nvSpPr>
          <p:cNvPr id="7184" name="Text Box 16"/>
          <p:cNvSpPr txBox="1">
            <a:spLocks noChangeArrowheads="1"/>
          </p:cNvSpPr>
          <p:nvPr/>
        </p:nvSpPr>
        <p:spPr bwMode="auto">
          <a:xfrm>
            <a:off x="2841625" y="1670050"/>
            <a:ext cx="628650" cy="549275"/>
          </a:xfrm>
          <a:prstGeom prst="rect">
            <a:avLst/>
          </a:prstGeom>
          <a:noFill/>
          <a:ln w="9525">
            <a:noFill/>
            <a:miter lim="800000"/>
            <a:headEnd/>
            <a:tailEnd/>
          </a:ln>
        </p:spPr>
        <p:txBody>
          <a:bodyPr wrap="none">
            <a:spAutoFit/>
          </a:bodyPr>
          <a:lstStyle/>
          <a:p>
            <a:r>
              <a:rPr lang="en-US" sz="3000"/>
              <a:t>T2</a:t>
            </a:r>
            <a:endParaRPr lang="de-DE" sz="3000"/>
          </a:p>
        </p:txBody>
      </p:sp>
      <p:sp>
        <p:nvSpPr>
          <p:cNvPr id="7185" name="Oval 17"/>
          <p:cNvSpPr>
            <a:spLocks noChangeArrowheads="1"/>
          </p:cNvSpPr>
          <p:nvPr/>
        </p:nvSpPr>
        <p:spPr bwMode="auto">
          <a:xfrm>
            <a:off x="7315200" y="2667000"/>
            <a:ext cx="585788" cy="482600"/>
          </a:xfrm>
          <a:prstGeom prst="ellipse">
            <a:avLst/>
          </a:prstGeom>
          <a:noFill/>
          <a:ln w="9525">
            <a:solidFill>
              <a:schemeClr val="tx1"/>
            </a:solidFill>
            <a:round/>
            <a:headEnd/>
            <a:tailEnd/>
          </a:ln>
        </p:spPr>
        <p:txBody>
          <a:bodyPr wrap="none" anchor="ctr"/>
          <a:lstStyle/>
          <a:p>
            <a:endParaRPr lang="de-CH"/>
          </a:p>
        </p:txBody>
      </p:sp>
      <p:sp>
        <p:nvSpPr>
          <p:cNvPr id="7186" name="Rectangle 18"/>
          <p:cNvSpPr>
            <a:spLocks noChangeArrowheads="1"/>
          </p:cNvSpPr>
          <p:nvPr/>
        </p:nvSpPr>
        <p:spPr bwMode="auto">
          <a:xfrm>
            <a:off x="2743200" y="2971800"/>
            <a:ext cx="620713" cy="396875"/>
          </a:xfrm>
          <a:prstGeom prst="rect">
            <a:avLst/>
          </a:prstGeom>
          <a:noFill/>
          <a:ln w="9525">
            <a:solidFill>
              <a:schemeClr val="tx1"/>
            </a:solidFill>
            <a:miter lim="800000"/>
            <a:headEnd/>
            <a:tailEnd/>
          </a:ln>
        </p:spPr>
        <p:txBody>
          <a:bodyPr wrap="none" anchor="ctr"/>
          <a:lstStyle/>
          <a:p>
            <a:endParaRPr lang="de-CH"/>
          </a:p>
        </p:txBody>
      </p:sp>
      <p:pic>
        <p:nvPicPr>
          <p:cNvPr id="7187" name="Picture 19"/>
          <p:cNvPicPr>
            <a:picLocks noChangeAspect="1" noChangeArrowheads="1"/>
          </p:cNvPicPr>
          <p:nvPr/>
        </p:nvPicPr>
        <p:blipFill>
          <a:blip r:embed="rId3" cstate="print"/>
          <a:srcRect/>
          <a:stretch>
            <a:fillRect/>
          </a:stretch>
        </p:blipFill>
        <p:spPr bwMode="auto">
          <a:xfrm>
            <a:off x="4010025" y="1484313"/>
            <a:ext cx="3300413" cy="3687762"/>
          </a:xfrm>
          <a:prstGeom prst="rect">
            <a:avLst/>
          </a:prstGeom>
          <a:noFill/>
          <a:ln w="9525">
            <a:noFill/>
            <a:miter lim="800000"/>
            <a:headEnd/>
            <a:tailEnd/>
          </a:ln>
        </p:spPr>
      </p:pic>
      <p:sp>
        <p:nvSpPr>
          <p:cNvPr id="7188" name="Oval 20"/>
          <p:cNvSpPr>
            <a:spLocks noChangeArrowheads="1"/>
          </p:cNvSpPr>
          <p:nvPr/>
        </p:nvSpPr>
        <p:spPr bwMode="auto">
          <a:xfrm>
            <a:off x="1600200" y="2362200"/>
            <a:ext cx="585788" cy="482600"/>
          </a:xfrm>
          <a:prstGeom prst="ellipse">
            <a:avLst/>
          </a:prstGeom>
          <a:noFill/>
          <a:ln w="9525">
            <a:solidFill>
              <a:schemeClr val="tx1"/>
            </a:solidFill>
            <a:round/>
            <a:headEnd/>
            <a:tailEnd/>
          </a:ln>
        </p:spPr>
        <p:txBody>
          <a:bodyPr wrap="none" anchor="ctr"/>
          <a:lstStyle/>
          <a:p>
            <a:endParaRPr lang="de-CH"/>
          </a:p>
        </p:txBody>
      </p:sp>
      <p:sp>
        <p:nvSpPr>
          <p:cNvPr id="7189" name="Rectangle 21"/>
          <p:cNvSpPr>
            <a:spLocks noChangeArrowheads="1"/>
          </p:cNvSpPr>
          <p:nvPr/>
        </p:nvSpPr>
        <p:spPr bwMode="auto">
          <a:xfrm>
            <a:off x="7358063" y="3235325"/>
            <a:ext cx="620712" cy="396875"/>
          </a:xfrm>
          <a:prstGeom prst="rect">
            <a:avLst/>
          </a:prstGeom>
          <a:noFill/>
          <a:ln w="9525">
            <a:solidFill>
              <a:schemeClr val="tx1"/>
            </a:solidFill>
            <a:miter lim="800000"/>
            <a:headEnd/>
            <a:tailEnd/>
          </a:ln>
        </p:spPr>
        <p:txBody>
          <a:bodyPr wrap="none" anchor="ctr"/>
          <a:lstStyle/>
          <a:p>
            <a:endParaRPr lang="de-CH"/>
          </a:p>
        </p:txBody>
      </p:sp>
      <p:sp>
        <p:nvSpPr>
          <p:cNvPr id="7190" name="Text Box 22"/>
          <p:cNvSpPr txBox="1">
            <a:spLocks noChangeArrowheads="1"/>
          </p:cNvSpPr>
          <p:nvPr/>
        </p:nvSpPr>
        <p:spPr bwMode="auto">
          <a:xfrm>
            <a:off x="7315200" y="2667000"/>
            <a:ext cx="590550" cy="457200"/>
          </a:xfrm>
          <a:prstGeom prst="rect">
            <a:avLst/>
          </a:prstGeom>
          <a:noFill/>
          <a:ln w="9525">
            <a:noFill/>
            <a:miter lim="800000"/>
            <a:headEnd/>
            <a:tailEnd/>
          </a:ln>
        </p:spPr>
        <p:txBody>
          <a:bodyPr wrap="none">
            <a:spAutoFit/>
          </a:bodyPr>
          <a:lstStyle/>
          <a:p>
            <a:r>
              <a:rPr lang="en-US" sz="2400"/>
              <a:t>SS</a:t>
            </a:r>
            <a:endParaRPr lang="de-DE" sz="2400"/>
          </a:p>
        </p:txBody>
      </p:sp>
      <p:sp>
        <p:nvSpPr>
          <p:cNvPr id="7191" name="Text Box 23"/>
          <p:cNvSpPr txBox="1">
            <a:spLocks noChangeArrowheads="1"/>
          </p:cNvSpPr>
          <p:nvPr/>
        </p:nvSpPr>
        <p:spPr bwMode="auto">
          <a:xfrm>
            <a:off x="7343775" y="3248025"/>
            <a:ext cx="555625" cy="457200"/>
          </a:xfrm>
          <a:prstGeom prst="rect">
            <a:avLst/>
          </a:prstGeom>
          <a:noFill/>
          <a:ln w="9525">
            <a:noFill/>
            <a:miter lim="800000"/>
            <a:headEnd/>
            <a:tailEnd/>
          </a:ln>
        </p:spPr>
        <p:txBody>
          <a:bodyPr wrap="none">
            <a:spAutoFit/>
          </a:bodyPr>
          <a:lstStyle/>
          <a:p>
            <a:r>
              <a:rPr lang="en-US" sz="2400"/>
              <a:t>TT</a:t>
            </a:r>
            <a:endParaRPr lang="de-DE" sz="2400"/>
          </a:p>
        </p:txBody>
      </p:sp>
      <p:sp>
        <p:nvSpPr>
          <p:cNvPr id="7192" name="Line 24"/>
          <p:cNvSpPr>
            <a:spLocks noChangeShapeType="1"/>
          </p:cNvSpPr>
          <p:nvPr/>
        </p:nvSpPr>
        <p:spPr bwMode="auto">
          <a:xfrm flipV="1">
            <a:off x="2743200" y="3429000"/>
            <a:ext cx="344488" cy="1793875"/>
          </a:xfrm>
          <a:prstGeom prst="line">
            <a:avLst/>
          </a:prstGeom>
          <a:noFill/>
          <a:ln w="9525">
            <a:solidFill>
              <a:schemeClr val="tx1"/>
            </a:solidFill>
            <a:round/>
            <a:headEnd/>
            <a:tailEnd type="triangle" w="med" len="med"/>
          </a:ln>
        </p:spPr>
        <p:txBody>
          <a:bodyPr/>
          <a:lstStyle/>
          <a:p>
            <a:endParaRPr lang="de-CH"/>
          </a:p>
        </p:txBody>
      </p:sp>
      <p:sp>
        <p:nvSpPr>
          <p:cNvPr id="7193" name="Line 25"/>
          <p:cNvSpPr>
            <a:spLocks noChangeShapeType="1"/>
          </p:cNvSpPr>
          <p:nvPr/>
        </p:nvSpPr>
        <p:spPr bwMode="auto">
          <a:xfrm flipV="1">
            <a:off x="914400" y="2819400"/>
            <a:ext cx="793750" cy="2225675"/>
          </a:xfrm>
          <a:prstGeom prst="line">
            <a:avLst/>
          </a:prstGeom>
          <a:noFill/>
          <a:ln w="9525">
            <a:solidFill>
              <a:schemeClr val="tx1"/>
            </a:solidFill>
            <a:round/>
            <a:headEnd/>
            <a:tailEnd type="triangle" w="med" len="med"/>
          </a:ln>
        </p:spPr>
        <p:txBody>
          <a:bodyPr/>
          <a:lstStyle/>
          <a:p>
            <a:endParaRPr lang="de-CH"/>
          </a:p>
        </p:txBody>
      </p:sp>
      <p:sp>
        <p:nvSpPr>
          <p:cNvPr id="7194" name="Text Box 26"/>
          <p:cNvSpPr txBox="1">
            <a:spLocks noChangeArrowheads="1"/>
          </p:cNvSpPr>
          <p:nvPr/>
        </p:nvSpPr>
        <p:spPr bwMode="auto">
          <a:xfrm>
            <a:off x="0" y="4953000"/>
            <a:ext cx="2220913" cy="1187450"/>
          </a:xfrm>
          <a:prstGeom prst="rect">
            <a:avLst/>
          </a:prstGeom>
          <a:noFill/>
          <a:ln w="9525">
            <a:noFill/>
            <a:miter lim="800000"/>
            <a:headEnd/>
            <a:tailEnd/>
          </a:ln>
        </p:spPr>
        <p:txBody>
          <a:bodyPr wrap="none">
            <a:spAutoFit/>
          </a:bodyPr>
          <a:lstStyle/>
          <a:p>
            <a:r>
              <a:rPr lang="en-US" sz="2400"/>
              <a:t>Ergebnis von</a:t>
            </a:r>
          </a:p>
          <a:p>
            <a:r>
              <a:rPr lang="en-US" sz="2400"/>
              <a:t>zwei rationalen</a:t>
            </a:r>
          </a:p>
          <a:p>
            <a:r>
              <a:rPr lang="en-US" sz="2400"/>
              <a:t>Akteuren</a:t>
            </a:r>
            <a:endParaRPr lang="de-DE" sz="2400"/>
          </a:p>
        </p:txBody>
      </p:sp>
      <p:sp>
        <p:nvSpPr>
          <p:cNvPr id="7195" name="Text Box 27"/>
          <p:cNvSpPr txBox="1">
            <a:spLocks noChangeArrowheads="1"/>
          </p:cNvSpPr>
          <p:nvPr/>
        </p:nvSpPr>
        <p:spPr bwMode="auto">
          <a:xfrm>
            <a:off x="2484438" y="5348288"/>
            <a:ext cx="1811337" cy="549275"/>
          </a:xfrm>
          <a:prstGeom prst="rect">
            <a:avLst/>
          </a:prstGeom>
          <a:noFill/>
          <a:ln w="9525">
            <a:noFill/>
            <a:miter lim="800000"/>
            <a:headEnd/>
            <a:tailEnd/>
          </a:ln>
        </p:spPr>
        <p:txBody>
          <a:bodyPr>
            <a:spAutoFit/>
          </a:bodyPr>
          <a:lstStyle/>
          <a:p>
            <a:pPr>
              <a:spcBef>
                <a:spcPct val="50000"/>
              </a:spcBef>
            </a:pPr>
            <a:endParaRPr lang="en-US" sz="3000"/>
          </a:p>
        </p:txBody>
      </p:sp>
      <p:sp>
        <p:nvSpPr>
          <p:cNvPr id="7196" name="Text Box 28"/>
          <p:cNvSpPr txBox="1">
            <a:spLocks noChangeArrowheads="1"/>
          </p:cNvSpPr>
          <p:nvPr/>
        </p:nvSpPr>
        <p:spPr bwMode="auto">
          <a:xfrm>
            <a:off x="2438400" y="5257800"/>
            <a:ext cx="2457450" cy="822325"/>
          </a:xfrm>
          <a:prstGeom prst="rect">
            <a:avLst/>
          </a:prstGeom>
          <a:noFill/>
          <a:ln w="9525">
            <a:noFill/>
            <a:miter lim="800000"/>
            <a:headEnd/>
            <a:tailEnd/>
          </a:ln>
        </p:spPr>
        <p:txBody>
          <a:bodyPr wrap="none">
            <a:spAutoFit/>
          </a:bodyPr>
          <a:lstStyle/>
          <a:p>
            <a:r>
              <a:rPr lang="en-US" sz="2400"/>
              <a:t>Maximax und</a:t>
            </a:r>
          </a:p>
          <a:p>
            <a:r>
              <a:rPr lang="en-US" sz="2400"/>
              <a:t>“wishful thinking”</a:t>
            </a:r>
            <a:endParaRPr lang="de-DE" sz="2400"/>
          </a:p>
        </p:txBody>
      </p:sp>
      <p:sp>
        <p:nvSpPr>
          <p:cNvPr id="7197" name="Line 29"/>
          <p:cNvSpPr>
            <a:spLocks noChangeShapeType="1"/>
          </p:cNvSpPr>
          <p:nvPr/>
        </p:nvSpPr>
        <p:spPr bwMode="auto">
          <a:xfrm flipV="1">
            <a:off x="3571875" y="2949575"/>
            <a:ext cx="1465263" cy="2416175"/>
          </a:xfrm>
          <a:prstGeom prst="line">
            <a:avLst/>
          </a:prstGeom>
          <a:noFill/>
          <a:ln w="9525">
            <a:solidFill>
              <a:schemeClr val="tx1"/>
            </a:solidFill>
            <a:round/>
            <a:headEnd/>
            <a:tailEnd type="triangle" w="med" len="med"/>
          </a:ln>
        </p:spPr>
        <p:txBody>
          <a:bodyPr/>
          <a:lstStyle/>
          <a:p>
            <a:endParaRPr lang="de-CH"/>
          </a:p>
        </p:txBody>
      </p:sp>
      <p:sp>
        <p:nvSpPr>
          <p:cNvPr id="7198" name="Text Box 30"/>
          <p:cNvSpPr txBox="1">
            <a:spLocks noChangeArrowheads="1"/>
          </p:cNvSpPr>
          <p:nvPr/>
        </p:nvSpPr>
        <p:spPr bwMode="auto">
          <a:xfrm>
            <a:off x="4114800" y="228600"/>
            <a:ext cx="4587875" cy="1292225"/>
          </a:xfrm>
          <a:prstGeom prst="rect">
            <a:avLst/>
          </a:prstGeom>
          <a:noFill/>
          <a:ln w="9525">
            <a:noFill/>
            <a:miter lim="800000"/>
            <a:headEnd/>
            <a:tailEnd/>
          </a:ln>
        </p:spPr>
        <p:txBody>
          <a:bodyPr wrap="none">
            <a:spAutoFit/>
          </a:bodyPr>
          <a:lstStyle/>
          <a:p>
            <a:r>
              <a:rPr lang="en-US" sz="2400"/>
              <a:t>Versuchspersonen wurden nach</a:t>
            </a:r>
          </a:p>
          <a:p>
            <a:r>
              <a:rPr lang="en-US" sz="2400"/>
              <a:t>eigener Entscheidung und der</a:t>
            </a:r>
          </a:p>
          <a:p>
            <a:r>
              <a:rPr lang="en-US" sz="2400"/>
              <a:t>Wahl des Mitspielers gefragt.</a:t>
            </a:r>
            <a:r>
              <a:rPr lang="en-US" sz="3000"/>
              <a:t> </a:t>
            </a:r>
            <a:endParaRPr lang="de-DE" sz="3000"/>
          </a:p>
        </p:txBody>
      </p:sp>
      <p:sp>
        <p:nvSpPr>
          <p:cNvPr id="7199" name="Text Box 31"/>
          <p:cNvSpPr txBox="1">
            <a:spLocks noChangeArrowheads="1"/>
          </p:cNvSpPr>
          <p:nvPr/>
        </p:nvSpPr>
        <p:spPr bwMode="auto">
          <a:xfrm>
            <a:off x="5481638" y="5438775"/>
            <a:ext cx="3662362" cy="1187450"/>
          </a:xfrm>
          <a:prstGeom prst="rect">
            <a:avLst/>
          </a:prstGeom>
          <a:noFill/>
          <a:ln w="9525">
            <a:noFill/>
            <a:miter lim="800000"/>
            <a:headEnd/>
            <a:tailEnd/>
          </a:ln>
        </p:spPr>
        <p:txBody>
          <a:bodyPr>
            <a:spAutoFit/>
          </a:bodyPr>
          <a:lstStyle/>
          <a:p>
            <a:r>
              <a:rPr lang="en-US" sz="2400"/>
              <a:t>J. Perner, 1979. Young</a:t>
            </a:r>
          </a:p>
          <a:p>
            <a:r>
              <a:rPr lang="en-US" sz="2400"/>
              <a:t>Children’s Preoccupation </a:t>
            </a:r>
          </a:p>
          <a:p>
            <a:r>
              <a:rPr lang="en-US" sz="2400"/>
              <a:t>With Their Own Payoffs</a:t>
            </a:r>
            <a:endParaRPr lang="de-DE" sz="2400"/>
          </a:p>
        </p:txBody>
      </p:sp>
      <p:sp>
        <p:nvSpPr>
          <p:cNvPr id="7200" name="Text Box 32"/>
          <p:cNvSpPr txBox="1">
            <a:spLocks noChangeArrowheads="1"/>
          </p:cNvSpPr>
          <p:nvPr/>
        </p:nvSpPr>
        <p:spPr bwMode="auto">
          <a:xfrm>
            <a:off x="7467600" y="4648200"/>
            <a:ext cx="654050" cy="366713"/>
          </a:xfrm>
          <a:prstGeom prst="rect">
            <a:avLst/>
          </a:prstGeom>
          <a:noFill/>
          <a:ln w="9525">
            <a:noFill/>
            <a:miter lim="800000"/>
            <a:headEnd/>
            <a:tailEnd/>
          </a:ln>
        </p:spPr>
        <p:txBody>
          <a:bodyPr wrap="none">
            <a:spAutoFit/>
          </a:bodyPr>
          <a:lstStyle/>
          <a:p>
            <a:r>
              <a:rPr lang="de-DE"/>
              <a:t>Alter</a:t>
            </a:r>
          </a:p>
        </p:txBody>
      </p:sp>
      <p:sp>
        <p:nvSpPr>
          <p:cNvPr id="7201" name="Text Box 33"/>
          <p:cNvSpPr txBox="1">
            <a:spLocks noChangeArrowheads="1"/>
          </p:cNvSpPr>
          <p:nvPr/>
        </p:nvSpPr>
        <p:spPr bwMode="auto">
          <a:xfrm>
            <a:off x="827088" y="549275"/>
            <a:ext cx="2241550" cy="641350"/>
          </a:xfrm>
          <a:prstGeom prst="rect">
            <a:avLst/>
          </a:prstGeom>
          <a:noFill/>
          <a:ln w="9525">
            <a:noFill/>
            <a:miter lim="800000"/>
            <a:headEnd/>
            <a:tailEnd/>
          </a:ln>
        </p:spPr>
        <p:txBody>
          <a:bodyPr wrap="none">
            <a:spAutoFit/>
          </a:bodyPr>
          <a:lstStyle/>
          <a:p>
            <a:r>
              <a:rPr lang="de-DE" sz="3600"/>
              <a:t>Empathie!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ormAutofit fontScale="90000"/>
          </a:bodyPr>
          <a:lstStyle/>
          <a:p>
            <a:pPr eaLnBrk="1" hangingPunct="1"/>
            <a:r>
              <a:rPr lang="de-DE" dirty="0" smtClean="0"/>
              <a:t>Der </a:t>
            </a:r>
            <a:r>
              <a:rPr lang="de-DE" b="1" dirty="0" smtClean="0"/>
              <a:t>unberechenbare</a:t>
            </a:r>
            <a:r>
              <a:rPr lang="de-DE" dirty="0" smtClean="0"/>
              <a:t> Torwart</a:t>
            </a:r>
            <a:br>
              <a:rPr lang="de-DE" dirty="0" smtClean="0"/>
            </a:br>
            <a:r>
              <a:rPr lang="de-DE" dirty="0" smtClean="0"/>
              <a:t>beim Elfmeter</a:t>
            </a:r>
          </a:p>
        </p:txBody>
      </p:sp>
      <p:sp>
        <p:nvSpPr>
          <p:cNvPr id="8195" name="Rectangle 3"/>
          <p:cNvSpPr>
            <a:spLocks noGrp="1" noChangeArrowheads="1"/>
          </p:cNvSpPr>
          <p:nvPr>
            <p:ph type="body" idx="4294967295"/>
          </p:nvPr>
        </p:nvSpPr>
        <p:spPr/>
        <p:txBody>
          <a:bodyPr/>
          <a:lstStyle/>
          <a:p>
            <a:pPr eaLnBrk="1" hangingPunct="1">
              <a:lnSpc>
                <a:spcPct val="90000"/>
              </a:lnSpc>
            </a:pPr>
            <a:r>
              <a:rPr lang="de-DE" sz="2800" dirty="0" smtClean="0"/>
              <a:t>Elfmeterschütze entscheidet: Soll ich den Ball in die linke oder in die rechte Ecke </a:t>
            </a:r>
            <a:r>
              <a:rPr lang="de-DE" sz="2800" dirty="0" err="1" smtClean="0"/>
              <a:t>schiessen</a:t>
            </a:r>
            <a:r>
              <a:rPr lang="de-DE" sz="2800" dirty="0" smtClean="0"/>
              <a:t>?</a:t>
            </a:r>
          </a:p>
          <a:p>
            <a:pPr eaLnBrk="1" hangingPunct="1">
              <a:lnSpc>
                <a:spcPct val="90000"/>
              </a:lnSpc>
            </a:pPr>
            <a:r>
              <a:rPr lang="de-DE" sz="2800" dirty="0" smtClean="0"/>
              <a:t>Torwart entscheidet: Soll ich mich nach links oder rechts werfen?</a:t>
            </a:r>
          </a:p>
        </p:txBody>
      </p:sp>
      <p:pic>
        <p:nvPicPr>
          <p:cNvPr id="8196" name="Picture 5" descr="C:\Users\Andreas\Desktop\elfmeter.jpg"/>
          <p:cNvPicPr>
            <a:picLocks noChangeAspect="1" noChangeArrowheads="1"/>
          </p:cNvPicPr>
          <p:nvPr/>
        </p:nvPicPr>
        <p:blipFill>
          <a:blip r:embed="rId3" cstate="print"/>
          <a:srcRect/>
          <a:stretch>
            <a:fillRect/>
          </a:stretch>
        </p:blipFill>
        <p:spPr bwMode="auto">
          <a:xfrm>
            <a:off x="2363161" y="3284984"/>
            <a:ext cx="4268788" cy="3394075"/>
          </a:xfrm>
          <a:prstGeom prst="rect">
            <a:avLst/>
          </a:prstGeom>
          <a:noFill/>
          <a:ln w="9525">
            <a:noFill/>
            <a:miter lim="800000"/>
            <a:headEnd/>
            <a:tailEnd/>
          </a:ln>
        </p:spPr>
      </p:pic>
      <p:sp>
        <p:nvSpPr>
          <p:cNvPr id="2" name="Textfeld 1"/>
          <p:cNvSpPr txBox="1"/>
          <p:nvPr/>
        </p:nvSpPr>
        <p:spPr>
          <a:xfrm>
            <a:off x="467544" y="3789040"/>
            <a:ext cx="1854995" cy="1754326"/>
          </a:xfrm>
          <a:prstGeom prst="rect">
            <a:avLst/>
          </a:prstGeom>
          <a:noFill/>
        </p:spPr>
        <p:txBody>
          <a:bodyPr wrap="none" rtlCol="0">
            <a:spAutoFit/>
          </a:bodyPr>
          <a:lstStyle/>
          <a:p>
            <a:r>
              <a:rPr lang="de-DE" dirty="0" smtClean="0"/>
              <a:t>Simultane</a:t>
            </a:r>
          </a:p>
          <a:p>
            <a:r>
              <a:rPr lang="de-DE" dirty="0" smtClean="0"/>
              <a:t>Entscheidung</a:t>
            </a:r>
          </a:p>
          <a:p>
            <a:r>
              <a:rPr lang="de-DE" dirty="0" smtClean="0"/>
              <a:t>bei hoher Ball-</a:t>
            </a:r>
          </a:p>
          <a:p>
            <a:r>
              <a:rPr lang="de-DE" dirty="0" err="1" smtClean="0"/>
              <a:t>geschwindigkeit</a:t>
            </a:r>
            <a:endParaRPr lang="de-DE" dirty="0" smtClean="0"/>
          </a:p>
          <a:p>
            <a:r>
              <a:rPr lang="de-DE" dirty="0" smtClean="0"/>
              <a:t>und menschlicher</a:t>
            </a:r>
          </a:p>
          <a:p>
            <a:r>
              <a:rPr lang="de-DE" dirty="0" smtClean="0"/>
              <a:t>Reaktionszeit!</a:t>
            </a:r>
            <a:endParaRPr lang="de-DE" dirty="0"/>
          </a:p>
        </p:txBody>
      </p:sp>
    </p:spTree>
    <p:extLst>
      <p:ext uri="{BB962C8B-B14F-4D97-AF65-F5344CB8AC3E}">
        <p14:creationId xmlns:p14="http://schemas.microsoft.com/office/powerpoint/2010/main" val="1151570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Leere Präsentation">
  <a:themeElements>
    <a:clrScheme name="">
      <a:dk1>
        <a:srgbClr val="000000"/>
      </a:dk1>
      <a:lt1>
        <a:srgbClr val="FFFFFF"/>
      </a:lt1>
      <a:dk2>
        <a:srgbClr val="000000"/>
      </a:dk2>
      <a:lt2>
        <a:srgbClr val="FFFFFF"/>
      </a:lt2>
      <a:accent1>
        <a:srgbClr val="00335B"/>
      </a:accent1>
      <a:accent2>
        <a:srgbClr val="005091"/>
      </a:accent2>
      <a:accent3>
        <a:srgbClr val="FFFFFF"/>
      </a:accent3>
      <a:accent4>
        <a:srgbClr val="000000"/>
      </a:accent4>
      <a:accent5>
        <a:srgbClr val="AAADB5"/>
      </a:accent5>
      <a:accent6>
        <a:srgbClr val="004883"/>
      </a:accent6>
      <a:hlink>
        <a:srgbClr val="52ADE7"/>
      </a:hlink>
      <a:folHlink>
        <a:srgbClr val="C7E4F7"/>
      </a:folHlink>
    </a:clrScheme>
    <a:fontScheme name="2_Leere Präsentation">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3687</Words>
  <Application>Microsoft Office PowerPoint</Application>
  <PresentationFormat>On-screen Show (4:3)</PresentationFormat>
  <Paragraphs>670</Paragraphs>
  <Slides>70</Slides>
  <Notes>64</Notes>
  <HiddenSlides>10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3" baseType="lpstr">
      <vt:lpstr>Standarddesign</vt:lpstr>
      <vt:lpstr>2_Leere Präsentation</vt:lpstr>
      <vt:lpstr>Equation</vt:lpstr>
      <vt:lpstr>Spieltheorie</vt:lpstr>
      <vt:lpstr>PowerPoint Presentation</vt:lpstr>
      <vt:lpstr>PowerPoint Presentation</vt:lpstr>
      <vt:lpstr>Was ist Spieltheorie?</vt:lpstr>
      <vt:lpstr>Was ist Spieltheorie?</vt:lpstr>
      <vt:lpstr>Entscheidungen und Spieltheorie</vt:lpstr>
      <vt:lpstr>Entscheidungstheorie</vt:lpstr>
      <vt:lpstr>PowerPoint Presentation</vt:lpstr>
      <vt:lpstr>Der unberechenbare Torwart beim Elfmeter</vt:lpstr>
      <vt:lpstr>Torwart und Elfmeterschütze: Links oder rechts?</vt:lpstr>
      <vt:lpstr>Torwart und Elfmeterschütze: Links oder rechts?</vt:lpstr>
      <vt:lpstr>Elfmeter in der dt. Bundesliga</vt:lpstr>
      <vt:lpstr>PowerPoint Presentation</vt:lpstr>
      <vt:lpstr>PowerPoint Presentation</vt:lpstr>
      <vt:lpstr>PowerPoint Presentation</vt:lpstr>
      <vt:lpstr>Sattelpunkt-Theorem</vt:lpstr>
      <vt:lpstr>PowerPoint Presentation</vt:lpstr>
      <vt:lpstr>PowerPoint Presentation</vt:lpstr>
      <vt:lpstr>PowerPoint Presentation</vt:lpstr>
      <vt:lpstr>PowerPoint Presentation</vt:lpstr>
      <vt:lpstr>Warum hat John von Neumann die Spieltheorie entwickelt?</vt:lpstr>
      <vt:lpstr>Warum hat John von Neumann die Spieltheorie entwickelt?</vt:lpstr>
      <vt:lpstr>Warum hat John von Neumann die Spieltheorie entwickelt?</vt:lpstr>
      <vt:lpstr>Warum hat John von Neumann die Spieltheorie entwickelt?</vt:lpstr>
      <vt:lpstr>PowerPoint Presentation</vt:lpstr>
      <vt:lpstr>PowerPoint Presentation</vt:lpstr>
      <vt:lpstr>PowerPoint Presentation</vt:lpstr>
      <vt:lpstr>Nicht-Nullsummenspiele</vt:lpstr>
      <vt:lpstr>Gegenseitige Selbstschädigung im einmaligen Gefangenendilemma</vt:lpstr>
      <vt:lpstr>PowerPoint Presentation</vt:lpstr>
      <vt:lpstr>PowerPoint Presentation</vt:lpstr>
      <vt:lpstr>Evolution von Kooperation unter Egoisten</vt:lpstr>
      <vt:lpstr>Wiederholtes Spiel (iteriertes Spiel)</vt:lpstr>
      <vt:lpstr>Evolution von Kooperation unter Egoisten</vt:lpstr>
      <vt:lpstr>Stellungskrieg im I. Weltkrieg System des “Leben und leben lassen” </vt:lpstr>
      <vt:lpstr>PowerPoint Presentation</vt:lpstr>
      <vt:lpstr>PowerPoint Presentation</vt:lpstr>
      <vt:lpstr>PowerPoint Presentation</vt:lpstr>
      <vt:lpstr>Nicht nur Eigennutz: Diktator- und Ultimatumspiel</vt:lpstr>
      <vt:lpstr>PowerPoint Presentation</vt:lpstr>
      <vt:lpstr>Feldexperiment Kooperation</vt:lpstr>
      <vt:lpstr>Feldexperiment: Kooperation von Kunden beim Kauf landwirtschaftlicher Produkte</vt:lpstr>
      <vt:lpstr>“Friend or Foe” </vt:lpstr>
      <vt:lpstr>PowerPoint Presentation</vt:lpstr>
      <vt:lpstr>“Friend or Foe” </vt:lpstr>
      <vt:lpstr>“Friend or Foe” </vt:lpstr>
      <vt:lpstr>Wem vertrauen Sie? Partnersuche, Versicherungsnehmer, Einstellung von Mitarbeitern, Kreditnehmer. Signale des Vertrauens! ►Asymmetrische Information und Signalspiele</vt:lpstr>
      <vt:lpstr>Vertrauensspiel: Wem vertrauen Sie? </vt:lpstr>
      <vt:lpstr>Soziale Dilemmata</vt:lpstr>
      <vt:lpstr>PowerPoint Presentation</vt:lpstr>
      <vt:lpstr>PowerPoint Presentation</vt:lpstr>
      <vt:lpstr>Shubik (1971): 1-$-Auktion</vt:lpstr>
      <vt:lpstr>        X oder Y? (Rapoport) </vt:lpstr>
      <vt:lpstr> N-Personen-Gefangenendilemma (N-GD) </vt:lpstr>
      <vt:lpstr>Die höchste Zahl gewinnt!</vt:lpstr>
      <vt:lpstr>PowerPoint Presentation</vt:lpstr>
      <vt:lpstr>PowerPoint Presentation</vt:lpstr>
      <vt:lpstr>PowerPoint Presentation</vt:lpstr>
      <vt:lpstr>Holländische Tulpenmanie 1637</vt:lpstr>
      <vt:lpstr>PowerPoint Presentation</vt:lpstr>
      <vt:lpstr>PowerPoint Presentation</vt:lpstr>
      <vt:lpstr>PowerPoint Presentation</vt:lpstr>
      <vt:lpstr>PowerPoint Presentation</vt:lpstr>
      <vt:lpstr>Fallstudie: Törbel, Schweiz</vt:lpstr>
      <vt:lpstr>PowerPoint Presentation</vt:lpstr>
      <vt:lpstr>PowerPoint Presentation</vt:lpstr>
      <vt:lpstr>PowerPoint Presentation</vt:lpstr>
      <vt:lpstr>Klug geplante Institutionen zahlen sich aus!</vt:lpstr>
      <vt:lpstr>Wenn Sie etwas mehr wissen möchten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Spieltheorie – Eine kleine Einführung mit Beispielen</dc:title>
  <dc:creator>Andreas Diekmann</dc:creator>
  <cp:lastModifiedBy>Andreas</cp:lastModifiedBy>
  <cp:revision>129</cp:revision>
  <dcterms:created xsi:type="dcterms:W3CDTF">2009-10-26T18:55:54Z</dcterms:created>
  <dcterms:modified xsi:type="dcterms:W3CDTF">2014-02-05T22:19:51Z</dcterms:modified>
</cp:coreProperties>
</file>